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  <Override PartName="/docProps/custom.xml" ContentType="application/vnd.openxmlformats-officedocument.custom-properties+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Relationship Id="rId3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  <p:sldMasterId id="2147483660" r:id="rId8"/>
  </p:sldMasterIdLst>
  <p:notesMasterIdLst>
    <p:notesMasterId r:id="rId6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</p:sldIdLst>
  <p:sldSz cx="12192000" cy="685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 mar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 marL="4572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 marL="9144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 marL="13716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 marL="18288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 marL="22860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 marL="27432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 marL="32004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 marL="36576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<Relationships xmlns="http://schemas.openxmlformats.org/package/2006/relationships"><Relationship Id="rId1" Target="theme/theme1.xml" Type="http://schemas.openxmlformats.org/officeDocument/2006/relationships/theme"/><Relationship Id="rId10" Target="slides/slide2.xml" Type="http://schemas.openxmlformats.org/officeDocument/2006/relationships/slide"/><Relationship Id="rId11" Target="slides/slide3.xml" Type="http://schemas.openxmlformats.org/officeDocument/2006/relationships/slide"/><Relationship Id="rId12" Target="slides/slide4.xml" Type="http://schemas.openxmlformats.org/officeDocument/2006/relationships/slide"/><Relationship Id="rId13" Target="slides/slide5.xml" Type="http://schemas.openxmlformats.org/officeDocument/2006/relationships/slide"/><Relationship Id="rId14" Target="slides/slide6.xml" Type="http://schemas.openxmlformats.org/officeDocument/2006/relationships/slide"/><Relationship Id="rId15" Target="slides/slide7.xml" Type="http://schemas.openxmlformats.org/officeDocument/2006/relationships/slide"/><Relationship Id="rId16" Target="slides/slide8.xml" Type="http://schemas.openxmlformats.org/officeDocument/2006/relationships/slide"/><Relationship Id="rId17" Target="slides/slide9.xml" Type="http://schemas.openxmlformats.org/officeDocument/2006/relationships/slide"/><Relationship Id="rId18" Target="slides/slide10.xml" Type="http://schemas.openxmlformats.org/officeDocument/2006/relationships/slide"/><Relationship Id="rId19" Target="slides/slide11.xml" Type="http://schemas.openxmlformats.org/officeDocument/2006/relationships/slide"/><Relationship Id="rId2" Target="viewProps.xml" Type="http://schemas.openxmlformats.org/officeDocument/2006/relationships/viewProps"/><Relationship Id="rId20" Target="slides/slide12.xml" Type="http://schemas.openxmlformats.org/officeDocument/2006/relationships/slide"/><Relationship Id="rId21" Target="slides/slide13.xml" Type="http://schemas.openxmlformats.org/officeDocument/2006/relationships/slide"/><Relationship Id="rId22" Target="slides/slide14.xml" Type="http://schemas.openxmlformats.org/officeDocument/2006/relationships/slide"/><Relationship Id="rId23" Target="slides/slide15.xml" Type="http://schemas.openxmlformats.org/officeDocument/2006/relationships/slide"/><Relationship Id="rId24" Target="slides/slide16.xml" Type="http://schemas.openxmlformats.org/officeDocument/2006/relationships/slide"/><Relationship Id="rId25" Target="slides/slide17.xml" Type="http://schemas.openxmlformats.org/officeDocument/2006/relationships/slide"/><Relationship Id="rId26" Target="slides/slide18.xml" Type="http://schemas.openxmlformats.org/officeDocument/2006/relationships/slide"/><Relationship Id="rId27" Target="slides/slide19.xml" Type="http://schemas.openxmlformats.org/officeDocument/2006/relationships/slide"/><Relationship Id="rId28" Target="slides/slide20.xml" Type="http://schemas.openxmlformats.org/officeDocument/2006/relationships/slide"/><Relationship Id="rId29" Target="slides/slide21.xml" Type="http://schemas.openxmlformats.org/officeDocument/2006/relationships/slide"/><Relationship Id="rId3" Target="presProps.xml" Type="http://schemas.openxmlformats.org/officeDocument/2006/relationships/presProps"/><Relationship Id="rId30" Target="notesSlides/notesSlide1.xml" Type="http://schemas.openxmlformats.org/officeDocument/2006/relationships/notesSlide"/><Relationship Id="rId31" Target="notesSlides/notesSlide2.xml" Type="http://schemas.openxmlformats.org/officeDocument/2006/relationships/notesSlide"/><Relationship Id="rId32" Target="notesSlides/notesSlide3.xml" Type="http://schemas.openxmlformats.org/officeDocument/2006/relationships/notesSlide"/><Relationship Id="rId33" Target="notesSlides/notesSlide4.xml" Type="http://schemas.openxmlformats.org/officeDocument/2006/relationships/notesSlide"/><Relationship Id="rId34" Target="notesSlides/notesSlide5.xml" Type="http://schemas.openxmlformats.org/officeDocument/2006/relationships/notesSlide"/><Relationship Id="rId35" Target="notesSlides/notesSlide6.xml" Type="http://schemas.openxmlformats.org/officeDocument/2006/relationships/notesSlide"/><Relationship Id="rId36" Target="notesSlides/notesSlide7.xml" Type="http://schemas.openxmlformats.org/officeDocument/2006/relationships/notesSlide"/><Relationship Id="rId37" Target="notesSlides/notesSlide8.xml" Type="http://schemas.openxmlformats.org/officeDocument/2006/relationships/notesSlide"/><Relationship Id="rId38" Target="notesSlides/notesSlide9.xml" Type="http://schemas.openxmlformats.org/officeDocument/2006/relationships/notesSlide"/><Relationship Id="rId39" Target="notesSlides/notesSlide10.xml" Type="http://schemas.openxmlformats.org/officeDocument/2006/relationships/notesSlide"/><Relationship Id="rId4" Target="slideMasters/slideMaster1.xml" Type="http://schemas.openxmlformats.org/officeDocument/2006/relationships/slideMaster"/><Relationship Id="rId40" Target="notesSlides/notesSlide11.xml" Type="http://schemas.openxmlformats.org/officeDocument/2006/relationships/notesSlide"/><Relationship Id="rId41" Target="notesSlides/notesSlide12.xml" Type="http://schemas.openxmlformats.org/officeDocument/2006/relationships/notesSlide"/><Relationship Id="rId42" Target="notesSlides/notesSlide13.xml" Type="http://schemas.openxmlformats.org/officeDocument/2006/relationships/notesSlide"/><Relationship Id="rId43" Target="notesSlides/notesSlide14.xml" Type="http://schemas.openxmlformats.org/officeDocument/2006/relationships/notesSlide"/><Relationship Id="rId44" Target="notesSlides/notesSlide15.xml" Type="http://schemas.openxmlformats.org/officeDocument/2006/relationships/notesSlide"/><Relationship Id="rId45" Target="notesSlides/notesSlide16.xml" Type="http://schemas.openxmlformats.org/officeDocument/2006/relationships/notesSlide"/><Relationship Id="rId46" Target="notesSlides/notesSlide17.xml" Type="http://schemas.openxmlformats.org/officeDocument/2006/relationships/notesSlide"/><Relationship Id="rId47" Target="notesSlides/notesSlide18.xml" Type="http://schemas.openxmlformats.org/officeDocument/2006/relationships/notesSlide"/><Relationship Id="rId48" Target="notesSlides/notesSlide19.xml" Type="http://schemas.openxmlformats.org/officeDocument/2006/relationships/notesSlide"/><Relationship Id="rId49" Target="notesSlides/notesSlide20.xml" Type="http://schemas.openxmlformats.org/officeDocument/2006/relationships/notesSlide"/><Relationship Id="rId50" Target="notesSlides/notesSlide21.xml" Type="http://schemas.openxmlformats.org/officeDocument/2006/relationships/notesSlide"/><Relationship Id="rId6" Target="notesMasters/notesMaster1.xml" Type="http://schemas.openxmlformats.org/officeDocument/2006/relationships/notesMaster"/><Relationship Id="rId7" Target="theme/theme2.xml" Type="http://schemas.openxmlformats.org/officeDocument/2006/relationships/theme"/><Relationship Id="rId8" Target="slideMasters/slideMaster2.xml" Type="http://schemas.openxmlformats.org/officeDocument/2006/relationships/slideMaster"/><Relationship Id="rId9" Target="slides/slide1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1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1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_rels/notesSlide1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5.xml" Type="http://schemas.openxmlformats.org/officeDocument/2006/relationships/slide"/></Relationships>
</file>

<file path=ppt/notesSlides/_rels/notesSlide1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6.xml" Type="http://schemas.openxmlformats.org/officeDocument/2006/relationships/slide"/></Relationships>
</file>

<file path=ppt/notesSlides/_rels/notesSlide1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7.xml" Type="http://schemas.openxmlformats.org/officeDocument/2006/relationships/slide"/></Relationships>
</file>

<file path=ppt/notesSlides/_rels/notesSlide1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8.xml" Type="http://schemas.openxmlformats.org/officeDocument/2006/relationships/slide"/></Relationships>
</file>

<file path=ppt/notesSlides/_rels/notesSlide1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9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2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0.xml" Type="http://schemas.openxmlformats.org/officeDocument/2006/relationships/slide"/></Relationships>
</file>

<file path=ppt/notesSlides/_rels/notesSlide2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1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欢迎各位新同事！在我们开始激动人心的工作之前，有一项至关重要的技能需要我们共同掌握——那就是静电防护，简称ESD。在电子制造的世界里，静电是看不见的“隐形杀手”，它可能在不经意间对我们精密的产品造成巨大损害。本次培训将带您深入了解静电的奥秘，学习如何成为一名合格的“静电防护卫士”，确保我们的产品质量始终处于最高水平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现在我们来看第三章，个人防护装备的正确使用。首先是防静电手环，它是我们身体静电泄放的主要通道。请大家记住，有线手环是首选，佩戴时金属片一定要紧贴皮肤。每天上班第一件事，就是用这个测试仪检查手环是否正常，只有绿灯通过才能开始工作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除了手环，防静电工衣和工鞋同样重要。工衣要穿好扣好，确保全身都被保护。工鞋是我们站立时静电泄放的重要途径，特别要强调的是，绝对不能在防静电鞋里垫普通鞋垫，那会让防静电鞋失去作用。同时，操作时也要佩戴防静电手套，避免皮肤直接接触元器件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第四章我们来谈谈物料管理。元器件的包装是保护它们的第一道防线。我们主要用三种袋子：粉红色的防静电袋，银色的屏蔽袋，和黑色的导电袋。其中，银色的屏蔽袋防护等级最高，是保护高敏感度芯片的标准配置。请大家务必记住，任何时候都不要裸手接触元器件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物料在流转过程中同样需要防护。在EPA内部，我们使用防静电周转箱。当物料需要离开EPA时，必须用屏蔽袋密封好。堆放物料时，要注意高度，远离绝缘材料，并保持整齐。这些细节都关系到产品的最终质量。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第五章我们关注工位上的设备。离子风机是用来中和绝缘物体静电的，大家每天上班要检查它的指示灯和声音是否正常。而接地系统，是所有防护措施的基础，就像大楼的地基。我们要经常目视检查工位的接地线是否完好无损。如果发现任何异常，一定要立即报告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最后，我们来学习异常上报流程。在工作中，如果发现任何不符合ESD规范的情况，比如手环测试失败、看到有人违规操作等，都属于异常。请大家遵循“停止、报告、等待”三步法。立即停止操作，第一时间报告给班组长，然后等待专业人员处理。安全第一，及时报告是防止小问题演变成大事故的关键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为了检验大家的学习成果，我们准备了一份简单的考试试卷。请大家认真作答。这不仅是一次考试，更是帮助大家巩固今天所学知识的好机会。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请继续完成选择题的剩余部分。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接下来是判断题，请判断这些说法的对错。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最后是两道简答题，请大家简要回答。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在正式开始之前，我想强调一下本次培训的重要性。静电防护不是一个孤立的知识点，而是贯穿我们日常工作的每一个环节。掌握它，不仅能保证产品质量，减少不必要的损失，更能体现我们作为专业技术人员的严谨态度。希望大家能认真听讲，积极参与，将所学知识应用到实际工作中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现在我们公布标准答案。请大家对照自己的答案，看看哪些知识点还需要加强。做错的题目请重点复习相关内容。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本次培训到此结束，感谢大家的参与。静电防护是一项需要长期坚持的工作，它体现在我们工作的每一个细节中。希望大家能将今天所学牢记于心，并应用到实际工作中。现在是问答环节，大家有什么问题可以提出来。谢谢！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本次培训将分为七个部分。我们将从最基础的静电原理讲起，了解它的危害，然后逐步深入到EPA区域的管理规范、个人防护用品的使用、物料管理、设备操作，最后是异常处理流程和考试。整个过程由浅入深，旨在帮助大家建立一个完整的ESD防护知识体系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首先，我们来理解什么是静电。大家看左边的这张图，冬天脱毛衣时看到的火花，就是静电放电的直观表现。从科学上讲，静电就是由于摩擦等原因，导致物体表面电荷不平衡而产生的。这些多余的电荷会聚集起来，寻找机会释放，就像一个充满了水的水库，压力足够大时就会决堤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在我们的工作环境中，静电主要有三种来源。第一种是人体静电，我们每个人都是一个潜在的静电发生器。第二种是摩擦静电，比如撕胶带、抽塑料袋这些动作。第三种是感应静电，它更隐蔽，不需要直接接触，一个带电的物体靠近元器件就可能造成损伤。了解这三种形式，有助于我们在工作中识别和规避风险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静电的危害主要有两种。第一种是直接失效，就像这张图展示的，芯片内部电路被烧毁，瞬间报废。第二种是更可怕的隐性损伤，它不会立刻显现，但会像一颗定时炸弹，在产品交付给客户后突然爆发，严重损害我们的品牌声誉。因此，我们必须从源头杜绝静电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接下来我们进入第二章，了解EPA区域的管理规范。EPA，也就是静电防护区，是我们保护敏感器件的核心区域。大家可以看到这个黄色的警示标识，只要看到它，就意味着我们进入了一个需要严格遵守ESD规则的“安全区”。它就像医院的手术室，任何不规范的操作都可能带来“污染”，也就是静电损伤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进入EPA前，请严格遵守“五步法”。第一步，存放好所有个人物品，这些都是潜在的静电风险源。第二步到第四步，穿戴好全套防静电装备。最后一步，也是非常关键的一步，就是使用人体静电释放器，泄放掉身上可能积累的静电。记住，一定要用手紧紧握住，确保放电完全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进入EPA后，我们必须牢记这些“高压线”。个人物品、普通塑料制品都是严禁带入的。同时，一些行为也是被严格禁止的，比如裸手接触元器件、快速跑动等。这些规定都是为了一个目的：最大限度地减少静电产生和放电的风险。请大家务必遵守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竖排标题与文本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idx="1" type="body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idx="1" type="body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9" name="Shape 37"/>
          <p:cNvSpPr txBox="1"/>
          <p:nvPr>
            <p:ph idx="2" type="body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1" name="Shape 39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_rels/slideMaster2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Relationship Id="rId2" Target="../slideLayouts/slideLayout12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Shape 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默认主题">
    <p:bg>
      <p:bgPr>
        <a:solidFill>
          <a:srgbClr val="FFFFFF">
            <a:alpha val="100000"/>
          </a:srgbClr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5748369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1.jpeg" Type="http://schemas.openxmlformats.org/officeDocument/2006/relationships/image"/><Relationship Id="rId3" Target="../notesSlides/notesSlide1.xml" Type="http://schemas.openxmlformats.org/officeDocument/2006/relationships/notesSlide"/></Relationships>
</file>

<file path=ppt/slides/_rels/slide10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47.svg" Type="http://schemas.openxmlformats.org/officeDocument/2006/relationships/image"/><Relationship Id="rId11" Target="../media/image48.jpeg" Type="http://schemas.openxmlformats.org/officeDocument/2006/relationships/image"/><Relationship Id="rId12" Target="../media/image49.jpeg" Type="http://schemas.openxmlformats.org/officeDocument/2006/relationships/image"/><Relationship Id="rId13" Target="../notesSlides/notesSlide10.xml" Type="http://schemas.openxmlformats.org/officeDocument/2006/relationships/notesSlide"/><Relationship Id="rId2" Target="../media/image2.jpeg" Type="http://schemas.openxmlformats.org/officeDocument/2006/relationships/image"/><Relationship Id="rId3" Target="../media/image40.png" Type="http://schemas.openxmlformats.org/officeDocument/2006/relationships/image"/><Relationship Id="rId4" Target="../media/image41.svg" Type="http://schemas.openxmlformats.org/officeDocument/2006/relationships/image"/><Relationship Id="rId5" Target="../media/image42.png" Type="http://schemas.openxmlformats.org/officeDocument/2006/relationships/image"/><Relationship Id="rId6" Target="../media/image43.svg" Type="http://schemas.openxmlformats.org/officeDocument/2006/relationships/image"/><Relationship Id="rId7" Target="../media/image44.png" Type="http://schemas.openxmlformats.org/officeDocument/2006/relationships/image"/><Relationship Id="rId8" Target="../media/image45.svg" Type="http://schemas.openxmlformats.org/officeDocument/2006/relationships/image"/><Relationship Id="rId9" Target="../media/image4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50.jpeg" Type="http://schemas.openxmlformats.org/officeDocument/2006/relationships/image"/><Relationship Id="rId4" Target="../media/image51.jpeg" Type="http://schemas.openxmlformats.org/officeDocument/2006/relationships/image"/><Relationship Id="rId5" Target="../notesSlides/notesSlide11.xml" Type="http://schemas.openxmlformats.org/officeDocument/2006/relationships/notesSlide"/></Relationships>
</file>

<file path=ppt/slides/_rels/slide1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52.jpeg" Type="http://schemas.openxmlformats.org/officeDocument/2006/relationships/image"/><Relationship Id="rId4" Target="../media/image53.jpe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notesSlides/notesSlide12.xml" Type="http://schemas.openxmlformats.org/officeDocument/2006/relationships/notesSlide"/></Relationships>
</file>

<file path=ppt/slides/_rels/slide13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54.jpeg" Type="http://schemas.openxmlformats.org/officeDocument/2006/relationships/image"/><Relationship Id="rId4" Target="../media/image55.png" Type="http://schemas.openxmlformats.org/officeDocument/2006/relationships/image"/><Relationship Id="rId5" Target="../media/image56.svg" Type="http://schemas.openxmlformats.org/officeDocument/2006/relationships/image"/><Relationship Id="rId6" Target="../media/image57.png" Type="http://schemas.openxmlformats.org/officeDocument/2006/relationships/image"/><Relationship Id="rId7" Target="../media/image58.svg" Type="http://schemas.openxmlformats.org/officeDocument/2006/relationships/image"/><Relationship Id="rId8" Target="../notesSlides/notesSlide13.xml" Type="http://schemas.openxmlformats.org/officeDocument/2006/relationships/notesSlide"/></Relationships>
</file>

<file path=ppt/slides/_rels/slide14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66.svg" Type="http://schemas.openxmlformats.org/officeDocument/2006/relationships/image"/><Relationship Id="rId11" Target="../media/image67.png" Type="http://schemas.openxmlformats.org/officeDocument/2006/relationships/image"/><Relationship Id="rId12" Target="../media/image68.svg" Type="http://schemas.openxmlformats.org/officeDocument/2006/relationships/image"/><Relationship Id="rId13" Target="../notesSlides/notesSlide14.xml" Type="http://schemas.openxmlformats.org/officeDocument/2006/relationships/notesSlide"/><Relationship Id="rId2" Target="../media/image2.jpeg" Type="http://schemas.openxmlformats.org/officeDocument/2006/relationships/image"/><Relationship Id="rId3" Target="../media/image59.jpeg" Type="http://schemas.openxmlformats.org/officeDocument/2006/relationships/image"/><Relationship Id="rId4" Target="../media/image60.png" Type="http://schemas.openxmlformats.org/officeDocument/2006/relationships/image"/><Relationship Id="rId5" Target="../media/image61.svg" Type="http://schemas.openxmlformats.org/officeDocument/2006/relationships/image"/><Relationship Id="rId6" Target="../media/image62.png" Type="http://schemas.openxmlformats.org/officeDocument/2006/relationships/image"/><Relationship Id="rId7" Target="../media/image63.svg" Type="http://schemas.openxmlformats.org/officeDocument/2006/relationships/image"/><Relationship Id="rId8" Target="../media/image64.jpeg" Type="http://schemas.openxmlformats.org/officeDocument/2006/relationships/image"/><Relationship Id="rId9" Target="../media/image65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76.png" Type="http://schemas.openxmlformats.org/officeDocument/2006/relationships/image"/><Relationship Id="rId11" Target="../media/image77.svg" Type="http://schemas.openxmlformats.org/officeDocument/2006/relationships/image"/><Relationship Id="rId12" Target="../media/image78.png" Type="http://schemas.openxmlformats.org/officeDocument/2006/relationships/image"/><Relationship Id="rId13" Target="../media/image79.svg" Type="http://schemas.openxmlformats.org/officeDocument/2006/relationships/image"/><Relationship Id="rId14" Target="../notesSlides/notesSlide15.xml" Type="http://schemas.openxmlformats.org/officeDocument/2006/relationships/notesSlide"/><Relationship Id="rId2" Target="../media/image2.jpeg" Type="http://schemas.openxmlformats.org/officeDocument/2006/relationships/image"/><Relationship Id="rId3" Target="../media/image69.jpeg" Type="http://schemas.openxmlformats.org/officeDocument/2006/relationships/image"/><Relationship Id="rId4" Target="../media/image70.png" Type="http://schemas.openxmlformats.org/officeDocument/2006/relationships/image"/><Relationship Id="rId5" Target="../media/image71.svg" Type="http://schemas.openxmlformats.org/officeDocument/2006/relationships/image"/><Relationship Id="rId6" Target="../media/image72.png" Type="http://schemas.openxmlformats.org/officeDocument/2006/relationships/image"/><Relationship Id="rId7" Target="../media/image73.svg" Type="http://schemas.openxmlformats.org/officeDocument/2006/relationships/image"/><Relationship Id="rId8" Target="../media/image74.png" Type="http://schemas.openxmlformats.org/officeDocument/2006/relationships/image"/><Relationship Id="rId9" Target="../media/image75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notesSlides/notesSlide16.xml" Type="http://schemas.openxmlformats.org/officeDocument/2006/relationships/notesSlide"/></Relationships>
</file>

<file path=ppt/slides/_rels/slide17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notesSlides/notesSlide17.xml" Type="http://schemas.openxmlformats.org/officeDocument/2006/relationships/notesSlide"/></Relationships>
</file>

<file path=ppt/slides/_rels/slide18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notesSlides/notesSlide18.xml" Type="http://schemas.openxmlformats.org/officeDocument/2006/relationships/notesSlide"/></Relationships>
</file>

<file path=ppt/slides/_rels/slide19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notesSlides/notesSlide19.xml" Type="http://schemas.openxmlformats.org/officeDocument/2006/relationships/notesSlide"/></Relationships>
</file>

<file path=ppt/slides/_rels/slide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Relationship Id="rId7" Target="../media/image7.png" Type="http://schemas.openxmlformats.org/officeDocument/2006/relationships/image"/><Relationship Id="rId8" Target="../media/image8.svg" Type="http://schemas.openxmlformats.org/officeDocument/2006/relationships/image"/><Relationship Id="rId9" Target="../notesSlides/notesSlide2.xml" Type="http://schemas.openxmlformats.org/officeDocument/2006/relationships/notesSlide"/></Relationships>
</file>

<file path=ppt/slides/_rels/slide20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notesSlides/notesSlide20.xml" Type="http://schemas.openxmlformats.org/officeDocument/2006/relationships/notesSlide"/></Relationships>
</file>

<file path=ppt/slides/_rels/slide21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80.jpeg" Type="http://schemas.openxmlformats.org/officeDocument/2006/relationships/image"/><Relationship Id="rId3" Target="../notesSlides/notesSlide21.xml" Type="http://schemas.openxmlformats.org/officeDocument/2006/relationships/notesSlide"/><Relationship Id="rId4" Target="../media/image8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notesSlides/notesSlide3.xml" Type="http://schemas.openxmlformats.org/officeDocument/2006/relationships/notesSlide"/></Relationships>
</file>

<file path=ppt/slides/_rels/slide4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9.jpeg" Type="http://schemas.openxmlformats.org/officeDocument/2006/relationships/image"/><Relationship Id="rId4" Target="../notesSlides/notesSlide4.xml" Type="http://schemas.openxmlformats.org/officeDocument/2006/relationships/notesSlide"/></Relationships>
</file>

<file path=ppt/slides/_rels/slide5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10.png" Type="http://schemas.openxmlformats.org/officeDocument/2006/relationships/image"/><Relationship Id="rId4" Target="../media/image11.svg" Type="http://schemas.openxmlformats.org/officeDocument/2006/relationships/image"/><Relationship Id="rId5" Target="../media/image12.png" Type="http://schemas.openxmlformats.org/officeDocument/2006/relationships/image"/><Relationship Id="rId6" Target="../media/image13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Relationship Id="rId9" Target="../notesSlides/notesSlide5.xml" Type="http://schemas.openxmlformats.org/officeDocument/2006/relationships/notesSlide"/></Relationships>
</file>

<file path=ppt/slides/_rels/slide6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16.jpe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7.png" Type="http://schemas.openxmlformats.org/officeDocument/2006/relationships/image"/><Relationship Id="rId7" Target="../media/image18.svg" Type="http://schemas.openxmlformats.org/officeDocument/2006/relationships/image"/><Relationship Id="rId8" Target="../notesSlides/notesSlide6.xml" Type="http://schemas.openxmlformats.org/officeDocument/2006/relationships/notesSlide"/></Relationships>
</file>

<file path=ppt/slides/_rels/slide7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notesSlides/notesSlide7.xml" Type="http://schemas.openxmlformats.org/officeDocument/2006/relationships/notesSlide"/><Relationship Id="rId2" Target="../media/image2.jpeg" Type="http://schemas.openxmlformats.org/officeDocument/2006/relationships/image"/><Relationship Id="rId3" Target="../media/image19.jpeg" Type="http://schemas.openxmlformats.org/officeDocument/2006/relationships/image"/><Relationship Id="rId4" Target="../media/image20.png" Type="http://schemas.openxmlformats.org/officeDocument/2006/relationships/image"/><Relationship Id="rId5" Target="../media/image21.svg" Type="http://schemas.openxmlformats.org/officeDocument/2006/relationships/image"/><Relationship Id="rId6" Target="../media/image22.png" Type="http://schemas.openxmlformats.org/officeDocument/2006/relationships/image"/><Relationship Id="rId7" Target="../media/image23.svg" Type="http://schemas.openxmlformats.org/officeDocument/2006/relationships/image"/><Relationship Id="rId8" Target="../media/image24.png" Type="http://schemas.openxmlformats.org/officeDocument/2006/relationships/image"/><Relationship Id="rId9" Target="../media/image25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33.svg" Type="http://schemas.openxmlformats.org/officeDocument/2006/relationships/image"/><Relationship Id="rId11" Target="../media/image34.png" Type="http://schemas.openxmlformats.org/officeDocument/2006/relationships/image"/><Relationship Id="rId12" Target="../media/image35.svg" Type="http://schemas.openxmlformats.org/officeDocument/2006/relationships/image"/><Relationship Id="rId13" Target="../media/image36.jpeg" Type="http://schemas.openxmlformats.org/officeDocument/2006/relationships/image"/><Relationship Id="rId14" Target="../media/image37.jpeg" Type="http://schemas.openxmlformats.org/officeDocument/2006/relationships/image"/><Relationship Id="rId15" Target="../notesSlides/notesSlide8.xml" Type="http://schemas.openxmlformats.org/officeDocument/2006/relationships/notesSlide"/><Relationship Id="rId2" Target="../media/image2.jpeg" Type="http://schemas.openxmlformats.org/officeDocument/2006/relationships/image"/><Relationship Id="rId3" Target="../media/image26.png" Type="http://schemas.openxmlformats.org/officeDocument/2006/relationships/image"/><Relationship Id="rId4" Target="../media/image27.svg" Type="http://schemas.openxmlformats.org/officeDocument/2006/relationships/image"/><Relationship Id="rId5" Target="../media/image28.png" Type="http://schemas.openxmlformats.org/officeDocument/2006/relationships/image"/><Relationship Id="rId6" Target="../media/image29.svg" Type="http://schemas.openxmlformats.org/officeDocument/2006/relationships/image"/><Relationship Id="rId7" Target="../media/image30.png" Type="http://schemas.openxmlformats.org/officeDocument/2006/relationships/image"/><Relationship Id="rId8" Target="../media/image31.svg" Type="http://schemas.openxmlformats.org/officeDocument/2006/relationships/image"/><Relationship Id="rId9" Target="../media/image3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38.png" Type="http://schemas.openxmlformats.org/officeDocument/2006/relationships/image"/><Relationship Id="rId4" Target="../media/image39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notesSlides/notesSlide9.xml" Type="http://schemas.openxmlformats.org/officeDocument/2006/relationships/notesSlid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3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0" y="2286000"/>
            <a:ext cx="12192000" cy="139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true" i="false" strike="noStrike" u="none" sz="4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ESD全员培训课件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0" y="3937000"/>
            <a:ext cx="12192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true" i="false" strike="noStrike" u="none" sz="2800" spc="400">
                <a:solidFill>
                  <a:srgbClr val="38BDF8"/>
                </a:solidFill>
                <a:latin typeface="Noto Sans SC"/>
                <a:ea typeface="Noto Sans SC"/>
                <a:cs typeface="Noto Sans SC"/>
                <a:sym typeface="Noto Sans SC"/>
              </a:rPr>
              <a:t>静电防护从你我做起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905000" y="5270500"/>
            <a:ext cx="8382000" cy="1079500"/>
          </a:xfrm>
          <a:prstGeom prst="roundRect">
            <a:avLst>
              <a:gd name="adj" fmla="val 0"/>
            </a:avLst>
          </a:prstGeom>
          <a:solidFill>
            <a:srgbClr val="1F2937">
              <a:alpha val="60000"/>
            </a:srgbClr>
          </a:solidFill>
          <a:ln w="12700" cmpd="sng" cap="flat">
            <a:solidFill>
              <a:srgbClr val="60A5FA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905000" y="5524500"/>
            <a:ext cx="50800" cy="5715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2286000" y="5562600"/>
            <a:ext cx="381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主讲部门：</a:t>
            </a:r>
            <a:r>
              <a:rPr lang="en-US" b="false" i="false" strike="noStrike" u="none" sz="16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工程部 / 品质部</a:t>
            </a:r>
            <a:endParaRPr lang="en-US" sz="1100"/>
          </a:p>
        </p:txBody>
      </p:sp>
      <p:cxnSp>
        <p:nvCxnSpPr>
          <p:cNvPr name="Connector 8" id="8"/>
          <p:cNvCxnSpPr/>
          <p:nvPr/>
        </p:nvCxnSpPr>
        <p:spPr>
          <a:xfrm rot="5323618" flipH="false" flipV="false">
            <a:off x="5810250" y="5803971"/>
            <a:ext cx="5715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9CA3AF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9" id="9"/>
          <p:cNvSpPr/>
          <p:nvPr/>
        </p:nvSpPr>
        <p:spPr>
          <a:xfrm rot="0" flipH="false" flipV="false">
            <a:off x="6350000" y="5562600"/>
            <a:ext cx="381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日期：</a:t>
            </a:r>
            <a:r>
              <a:rPr lang="en-US" b="false" i="false" strike="noStrike" u="none" sz="160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2026年6月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635000"/>
            <a:ext cx="10668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第三章：手环/工衣/工鞋正确穿戴与点检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905000"/>
            <a:ext cx="26035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mpd="sng" cap="flat">
            <a:solidFill>
              <a:srgbClr val="D1D5D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952500" y="2095500"/>
            <a:ext cx="304800" cy="304800"/>
          </a:xfrm>
          <a:prstGeom prst="rect">
            <a:avLst/>
          </a:prstGeom>
        </p:spPr>
      </p:pic>
      <p:sp>
        <p:nvSpPr>
          <p:cNvPr name="AutoShape 6" id="6"/>
          <p:cNvSpPr/>
          <p:nvPr/>
        </p:nvSpPr>
        <p:spPr>
          <a:xfrm rot="0" flipH="false" flipV="false">
            <a:off x="1333500" y="2070100"/>
            <a:ext cx="19685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静电泄放作用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952500" y="2540000"/>
            <a:ext cx="22225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将人体产生的静电通过专用接地线，实时、安全地泄放至大地，从源头消除静电对电子元器件的潜在危害。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3492500" y="1905000"/>
            <a:ext cx="26035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mpd="sng" cap="flat">
            <a:solidFill>
              <a:srgbClr val="D1D5D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3683000" y="2095500"/>
            <a:ext cx="304800" cy="3048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4064000" y="2070100"/>
            <a:ext cx="19685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有线手环为首选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3683000" y="2540000"/>
            <a:ext cx="22225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有线手环防护效果最稳定、最可靠，是生产现场的强制标配。严禁使用无线手环或不合格手环替代。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6223000" y="1905000"/>
            <a:ext cx="26035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mpd="sng" cap="flat">
            <a:solidFill>
              <a:srgbClr val="D1D5D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6413500" y="2095500"/>
            <a:ext cx="304800" cy="304800"/>
          </a:xfrm>
          <a:prstGeom prst="rect">
            <a:avLst/>
          </a:prstGeom>
        </p:spPr>
      </p:pic>
      <p:sp>
        <p:nvSpPr>
          <p:cNvPr name="AutoShape 14" id="14"/>
          <p:cNvSpPr/>
          <p:nvPr/>
        </p:nvSpPr>
        <p:spPr>
          <a:xfrm rot="0" flipH="false" flipV="false">
            <a:off x="6794500" y="2070100"/>
            <a:ext cx="19685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紧密贴合皮肤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6413500" y="2540000"/>
            <a:ext cx="22225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金属接触片需</a:t>
            </a:r>
            <a:r>
              <a:rPr lang="en-US" b="false" i="false" strike="noStrike" u="none" sz="1300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紧密、无间隙</a:t>
            </a: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地贴在手腕内侧，确保导电通路畅通，严禁隔衣物佩戴。</a:t>
            </a:r>
            <a:endParaRPr lang="en-US" sz="1100"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8953500" y="1905000"/>
            <a:ext cx="26035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mpd="sng" cap="flat">
            <a:solidFill>
              <a:srgbClr val="D1D5D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7" id="17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0" flipH="false" flipV="false">
            <a:off x="9144000" y="2095500"/>
            <a:ext cx="304800" cy="304800"/>
          </a:xfrm>
          <a:prstGeom prst="rect">
            <a:avLst/>
          </a:prstGeom>
        </p:spPr>
      </p:pic>
      <p:sp>
        <p:nvSpPr>
          <p:cNvPr name="AutoShape 18" id="18"/>
          <p:cNvSpPr/>
          <p:nvPr/>
        </p:nvSpPr>
        <p:spPr>
          <a:xfrm rot="0" flipH="false" flipV="false">
            <a:off x="9525000" y="2070100"/>
            <a:ext cx="19685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每日必做点检</a:t>
            </a:r>
            <a:endParaRPr lang="en-US" sz="1100"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9144000" y="2540000"/>
            <a:ext cx="22225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上岗前必须测试，</a:t>
            </a:r>
            <a:r>
              <a:rPr lang="en-US" b="false" i="false" strike="noStrike" u="none" sz="1300">
                <a:solidFill>
                  <a:srgbClr val="10B981"/>
                </a:solidFill>
                <a:latin typeface="Noto Sans SC"/>
                <a:ea typeface="Noto Sans SC"/>
                <a:cs typeface="Noto Sans SC"/>
                <a:sym typeface="Noto Sans SC"/>
              </a:rPr>
              <a:t>绿灯亮且提示“PASS”</a:t>
            </a: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才算合格。测试不合格者，严禁上岗作业。</a:t>
            </a:r>
            <a:endParaRPr lang="en-US" sz="1100"/>
          </a:p>
        </p:txBody>
      </p:sp>
      <p:pic>
        <p:nvPicPr>
          <p:cNvPr name="Picture 20" id="20"/>
          <p:cNvPicPr>
            <a:picLocks noChangeAspect="true"/>
          </p:cNvPicPr>
          <p:nvPr/>
        </p:nvPicPr>
        <p:blipFill>
          <a:blip r:embed="rId11"/>
          <a:srcRect l="4195" r="4195" t="0" b="0"/>
          <a:stretch>
            <a:fillRect/>
          </a:stretch>
        </p:blipFill>
        <p:spPr>
          <a:xfrm rot="0" flipH="false" flipV="false">
            <a:off x="2286000" y="4191000"/>
            <a:ext cx="2794000" cy="2032000"/>
          </a:xfrm>
          <a:prstGeom prst="roundRect">
            <a:avLst>
              <a:gd name="adj" fmla="val 7500"/>
            </a:avLst>
          </a:prstGeom>
          <a:noFill/>
          <a:ln w="25400" cmpd="sng" cap="flat">
            <a:solidFill>
              <a:srgbClr val="FFFFFF">
                <a:alpha val="90000"/>
              </a:srgbClr>
            </a:solidFill>
            <a:prstDash val="solid"/>
            <a:round/>
          </a:ln>
          <a:effectLst>
            <a:outerShdw dir="2700000" dist="76200" blurRad="190500" algn="tl" rotWithShape="false">
              <a:srgbClr val="000000">
                <a:alpha val="10000"/>
              </a:srgbClr>
            </a:outerShdw>
          </a:effectLst>
        </p:spPr>
      </p:pic>
      <p:sp>
        <p:nvSpPr>
          <p:cNvPr name="AutoShape 21" id="21"/>
          <p:cNvSpPr/>
          <p:nvPr/>
        </p:nvSpPr>
        <p:spPr>
          <a:xfrm rot="0" flipH="false" flipV="false">
            <a:off x="2286000" y="6223000"/>
            <a:ext cx="2794000" cy="330200"/>
          </a:xfrm>
          <a:prstGeom prst="roundRect">
            <a:avLst>
              <a:gd name="adj" fmla="val 0"/>
            </a:avLst>
          </a:prstGeom>
          <a:solidFill>
            <a:srgbClr val="1F2937">
              <a:alpha val="7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2" id="22"/>
          <p:cNvSpPr/>
          <p:nvPr/>
        </p:nvSpPr>
        <p:spPr>
          <a:xfrm rot="0" flipH="false" flipV="false">
            <a:off x="2286000" y="6223000"/>
            <a:ext cx="2794000" cy="3302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标准有线防静电手环实物</a:t>
            </a:r>
            <a:endParaRPr lang="en-US" sz="1100"/>
          </a:p>
        </p:txBody>
      </p:sp>
      <p:pic>
        <p:nvPicPr>
          <p:cNvPr name="Picture 23" id="23"/>
          <p:cNvPicPr>
            <a:picLocks noChangeAspect="true"/>
          </p:cNvPicPr>
          <p:nvPr/>
        </p:nvPicPr>
        <p:blipFill>
          <a:blip r:embed="rId12"/>
          <a:srcRect l="0" r="0" t="13636" b="13636"/>
          <a:stretch>
            <a:fillRect/>
          </a:stretch>
        </p:blipFill>
        <p:spPr>
          <a:xfrm rot="0" flipH="false" flipV="false">
            <a:off x="7112000" y="4191000"/>
            <a:ext cx="2794000" cy="2032000"/>
          </a:xfrm>
          <a:prstGeom prst="roundRect">
            <a:avLst>
              <a:gd name="adj" fmla="val 7500"/>
            </a:avLst>
          </a:prstGeom>
          <a:noFill/>
          <a:ln w="25400" cmpd="sng" cap="flat">
            <a:solidFill>
              <a:srgbClr val="FFFFFF">
                <a:alpha val="90000"/>
              </a:srgbClr>
            </a:solidFill>
            <a:prstDash val="solid"/>
            <a:round/>
          </a:ln>
          <a:effectLst>
            <a:outerShdw dir="2700000" dist="76200" blurRad="190500" algn="tl" rotWithShape="false">
              <a:srgbClr val="000000">
                <a:alpha val="10000"/>
              </a:srgbClr>
            </a:outerShdw>
          </a:effectLst>
        </p:spPr>
      </p:pic>
      <p:sp>
        <p:nvSpPr>
          <p:cNvPr name="AutoShape 24" id="24"/>
          <p:cNvSpPr/>
          <p:nvPr/>
        </p:nvSpPr>
        <p:spPr>
          <a:xfrm rot="0" flipH="false" flipV="false">
            <a:off x="7112000" y="6223000"/>
            <a:ext cx="2794000" cy="330200"/>
          </a:xfrm>
          <a:prstGeom prst="roundRect">
            <a:avLst>
              <a:gd name="adj" fmla="val 0"/>
            </a:avLst>
          </a:prstGeom>
          <a:solidFill>
            <a:srgbClr val="1F2937">
              <a:alpha val="7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5" id="25"/>
          <p:cNvSpPr/>
          <p:nvPr/>
        </p:nvSpPr>
        <p:spPr>
          <a:xfrm rot="0" flipH="false" flipV="false">
            <a:off x="7112000" y="6223000"/>
            <a:ext cx="2794000" cy="3302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YR-498 腕带性能测试仪</a:t>
            </a:r>
            <a:endParaRPr lang="en-US" sz="1100"/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635000"/>
            <a:ext cx="10668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3.2 防静电工衣/大褂 &amp; 3.3 防静电工鞋/鞋套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778000"/>
            <a:ext cx="5334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mpd="sng" cap="flat">
            <a:solidFill>
              <a:srgbClr val="D1D5D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952500" y="1968500"/>
            <a:ext cx="4953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01. 防静电工衣与头部防护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952500" y="2413000"/>
            <a:ext cx="4953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穿戴标准：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必须确保拉链、纽扣完全闭合，实现全身包裹；头发需全部收入防静电帽内，严禁外露。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日常点检：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检查工衣是否有破损、撕裂或缝线脱落，保持洁净，破损需立即更换。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762000" y="4064000"/>
            <a:ext cx="53340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mpd="sng" cap="flat">
            <a:solidFill>
              <a:srgbClr val="D1D5D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952500" y="4254500"/>
            <a:ext cx="4953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02. 足部静电防护关键要求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952500" y="4699000"/>
            <a:ext cx="4953000" cy="1460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正确穿戴：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直接穿着防静电工鞋，或在个人鞋履外严密套上防静电鞋套。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核心禁令：</a:t>
            </a:r>
            <a:r>
              <a:rPr lang="en-US" b="true" i="false" strike="noStrike" u="none" sz="1400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严禁在防静电鞋内垫普通鞋垫！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这会阻隔静电泄放通路，导致防护失效。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基础点检：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检查鞋底无破损、无异物附着，保持鞋体清洁干燥。</a:t>
            </a:r>
            <a:endParaRPr lang="en-US" sz="1100"/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3"/>
          <a:srcRect l="6393" r="6393" t="0" b="0"/>
          <a:stretch>
            <a:fillRect/>
          </a:stretch>
        </p:blipFill>
        <p:spPr>
          <a:xfrm rot="0" flipH="false" flipV="false">
            <a:off x="6350000" y="2222500"/>
            <a:ext cx="2540000" cy="2540000"/>
          </a:xfrm>
          <a:prstGeom prst="roundRect">
            <a:avLst>
              <a:gd name="adj" fmla="val 8000"/>
            </a:avLst>
          </a:prstGeom>
          <a:noFill/>
          <a:ln w="25400" cmpd="sng" cap="flat">
            <a:solidFill>
              <a:srgbClr val="FFFFFF">
                <a:alpha val="90000"/>
              </a:srgbClr>
            </a:solidFill>
            <a:prstDash val="solid"/>
            <a:round/>
          </a:ln>
          <a:effectLst>
            <a:outerShdw dir="2700000" dist="76200" blurRad="190500" algn="tl" rotWithShape="false">
              <a:srgbClr val="000000">
                <a:alpha val="12000"/>
              </a:srgbClr>
            </a:outerShdw>
          </a:effectLst>
        </p:spPr>
      </p:pic>
      <p:sp>
        <p:nvSpPr>
          <p:cNvPr name="AutoShape 11" id="11"/>
          <p:cNvSpPr/>
          <p:nvPr/>
        </p:nvSpPr>
        <p:spPr>
          <a:xfrm rot="0" flipH="false" flipV="false">
            <a:off x="6350000" y="5080000"/>
            <a:ext cx="2540000" cy="508000"/>
          </a:xfrm>
          <a:prstGeom prst="roundRect">
            <a:avLst>
              <a:gd name="adj" fmla="val 0"/>
            </a:avLst>
          </a:prstGeom>
          <a:solidFill>
            <a:srgbClr val="1F2937">
              <a:alpha val="7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6350000" y="5080000"/>
            <a:ext cx="254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防静电工鞋 · 导电底设计</a:t>
            </a:r>
            <a:endParaRPr lang="en-US" sz="1100"/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4"/>
          <a:srcRect l="0" r="0" t="0" b="0"/>
          <a:stretch>
            <a:fillRect/>
          </a:stretch>
        </p:blipFill>
        <p:spPr>
          <a:xfrm rot="0" flipH="false" flipV="false">
            <a:off x="9144000" y="2222500"/>
            <a:ext cx="2540000" cy="2540000"/>
          </a:xfrm>
          <a:prstGeom prst="roundRect">
            <a:avLst>
              <a:gd name="adj" fmla="val 8000"/>
            </a:avLst>
          </a:prstGeom>
          <a:noFill/>
          <a:ln w="25400" cmpd="sng" cap="flat">
            <a:solidFill>
              <a:srgbClr val="FFFFFF">
                <a:alpha val="90000"/>
              </a:srgbClr>
            </a:solidFill>
            <a:prstDash val="solid"/>
            <a:round/>
          </a:ln>
          <a:effectLst>
            <a:outerShdw dir="2700000" dist="76200" blurRad="190500" algn="tl" rotWithShape="false">
              <a:srgbClr val="000000">
                <a:alpha val="12000"/>
              </a:srgbClr>
            </a:outerShdw>
          </a:effectLst>
        </p:spPr>
      </p:pic>
      <p:sp>
        <p:nvSpPr>
          <p:cNvPr name="AutoShape 14" id="14"/>
          <p:cNvSpPr/>
          <p:nvPr/>
        </p:nvSpPr>
        <p:spPr>
          <a:xfrm rot="0" flipH="false" flipV="false">
            <a:off x="9144000" y="5080000"/>
            <a:ext cx="2540000" cy="508000"/>
          </a:xfrm>
          <a:prstGeom prst="roundRect">
            <a:avLst>
              <a:gd name="adj" fmla="val 0"/>
            </a:avLst>
          </a:prstGeom>
          <a:solidFill>
            <a:srgbClr val="1F2937">
              <a:alpha val="7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9144000" y="5080000"/>
            <a:ext cx="254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防静电手套 · 条纹织纹工艺</a:t>
            </a:r>
            <a:endParaRPr lang="en-US" sz="1100"/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635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第四章：物料周转、包装、堆放防静电要求</a:t>
            </a:r>
            <a:endParaRPr lang="en-US" sz="1100"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r="0" t="0" b="0"/>
          <a:stretch>
            <a:fillRect/>
          </a:stretch>
        </p:blipFill>
        <p:spPr>
          <a:xfrm rot="0" flipH="false" flipV="false">
            <a:off x="2413000" y="1524000"/>
            <a:ext cx="2032000" cy="2032000"/>
          </a:xfrm>
          <a:prstGeom prst="roundRect">
            <a:avLst>
              <a:gd name="adj" fmla="val 7500"/>
            </a:avLst>
          </a:prstGeom>
          <a:noFill/>
          <a:ln w="25400" cmpd="sng" cap="flat">
            <a:noFill/>
            <a:prstDash val="solid"/>
            <a:round/>
          </a:ln>
          <a:effectLst>
            <a:outerShdw dir="2700000" dist="76200" blurRad="152400" algn="tl" rotWithShape="false">
              <a:srgbClr val="1F2937">
                <a:alpha val="10000"/>
              </a:srgbClr>
            </a:outerShdw>
          </a:effectLst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r="0" t="0" b="0"/>
          <a:stretch>
            <a:fillRect/>
          </a:stretch>
        </p:blipFill>
        <p:spPr>
          <a:xfrm rot="0" flipH="false" flipV="false">
            <a:off x="7747000" y="1524000"/>
            <a:ext cx="2032000" cy="2032000"/>
          </a:xfrm>
          <a:prstGeom prst="roundRect">
            <a:avLst>
              <a:gd name="adj" fmla="val 7500"/>
            </a:avLst>
          </a:prstGeom>
          <a:noFill/>
          <a:ln w="25400" cmpd="sng" cap="flat">
            <a:noFill/>
            <a:prstDash val="solid"/>
            <a:round/>
          </a:ln>
          <a:effectLst>
            <a:outerShdw dir="2700000" dist="76200" blurRad="152400" algn="tl" rotWithShape="false">
              <a:srgbClr val="1F2937">
                <a:alpha val="10000"/>
              </a:srgbClr>
            </a:outerShdw>
          </a:effectLst>
        </p:spPr>
      </p:pic>
      <p:sp>
        <p:nvSpPr>
          <p:cNvPr name="AutoShape 6" id="6"/>
          <p:cNvSpPr/>
          <p:nvPr/>
        </p:nvSpPr>
        <p:spPr>
          <a:xfrm rot="0" flipH="false" flipV="false">
            <a:off x="762000" y="3810000"/>
            <a:ext cx="35560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mpd="sng" cap="flat">
            <a:solidFill>
              <a:srgbClr val="D1D5D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889000" y="3962400"/>
            <a:ext cx="3302000" cy="1714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0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01 防静电袋 (粉色系)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16666"/>
              </a:lnSpc>
              <a:spcBef>
                <a:spcPts val="800"/>
              </a:spcBef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特性：自身不产生静电，但无法屏蔽外部电场。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场景：适合对静电敏感度中等的元器件，是生产线基础防护的通用选择。</a:t>
            </a:r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4318000" y="3810000"/>
            <a:ext cx="35560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mpd="sng" cap="flat">
            <a:solidFill>
              <a:srgbClr val="D1D5D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4445000" y="3962400"/>
            <a:ext cx="3302000" cy="1714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0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02 屏蔽袋 (银色镀铝)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16666"/>
              </a:lnSpc>
              <a:spcBef>
                <a:spcPts val="800"/>
              </a:spcBef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特性：构建“法拉第笼”效应，双向屏蔽内外静电场。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场景：保护IC芯片、精密电路板等高危敏感器件的标准工业包装。</a:t>
            </a:r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7874000" y="3810000"/>
            <a:ext cx="35560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mpd="sng" cap="flat">
            <a:solidFill>
              <a:srgbClr val="D1D5D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8001000" y="3962400"/>
            <a:ext cx="3302000" cy="1714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0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03 导电袋 (黑色/炭黑)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16666"/>
              </a:lnSpc>
              <a:spcBef>
                <a:spcPts val="800"/>
              </a:spcBef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特性：表面电阻极低，能迅速将静电导走。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场景：针对易摩擦起电的大型组件、周转箱或易产生高压静电的设备。</a:t>
            </a:r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762000" y="5969000"/>
            <a:ext cx="10668000" cy="558800"/>
          </a:xfrm>
          <a:prstGeom prst="roundRect">
            <a:avLst>
              <a:gd name="adj" fmla="val 0"/>
            </a:avLst>
          </a:prstGeom>
          <a:solidFill>
            <a:srgbClr val="DC2626">
              <a:alpha val="8000"/>
            </a:srgbClr>
          </a:solidFill>
          <a:ln w="12700" cmpd="sng" cap="flat">
            <a:solidFill>
              <a:srgbClr val="DC2626">
                <a:alpha val="2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952500" y="6121400"/>
            <a:ext cx="254000" cy="254000"/>
          </a:xfrm>
          <a:prstGeom prst="rect">
            <a:avLst/>
          </a:prstGeom>
        </p:spPr>
      </p:pic>
      <p:sp>
        <p:nvSpPr>
          <p:cNvPr name="AutoShape 14" id="14"/>
          <p:cNvSpPr/>
          <p:nvPr/>
        </p:nvSpPr>
        <p:spPr>
          <a:xfrm rot="0" flipH="false" flipV="false">
            <a:off x="1333500" y="6096000"/>
            <a:ext cx="9906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B91C1C"/>
                </a:solidFill>
                <a:latin typeface="Noto Sans SC"/>
                <a:ea typeface="Noto Sans SC"/>
                <a:cs typeface="Noto Sans SC"/>
                <a:sym typeface="Noto Sans SC"/>
              </a:rPr>
              <a:t>安全铁律：无论何种包装，作业时严禁裸手接触敏感器件，必须佩戴防静电腕带！</a:t>
            </a:r>
            <a:endParaRPr lang="en-US" sz="1100"/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mpd="sng" cap="flat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635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4.2 物料周转规范 &amp; 4.3 物料堆放要求</a:t>
            </a:r>
            <a:endParaRPr lang="en-US" sz="1100"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r="0" t="0" b="0"/>
          <a:stretch>
            <a:fillRect/>
          </a:stretch>
        </p:blipFill>
        <p:spPr>
          <a:xfrm rot="0" flipH="false" flipV="false">
            <a:off x="762000" y="2032000"/>
            <a:ext cx="3302000" cy="3302000"/>
          </a:xfrm>
          <a:prstGeom prst="roundRect">
            <a:avLst>
              <a:gd name="adj" fmla="val 4615"/>
            </a:avLst>
          </a:prstGeom>
          <a:noFill/>
          <a:ln w="25400" cmpd="sng" cap="flat">
            <a:noFill/>
            <a:prstDash val="solid"/>
            <a:round/>
          </a:ln>
          <a:effectLst>
            <a:outerShdw dir="2700000" dist="76200" blurRad="190500" algn="tl" rotWithShape="false">
              <a:srgbClr val="1F2937">
                <a:alpha val="12000"/>
              </a:srgbClr>
            </a:outerShdw>
          </a:effectLst>
        </p:spPr>
      </p:pic>
      <p:sp>
        <p:nvSpPr>
          <p:cNvPr name="AutoShape 5" id="5"/>
          <p:cNvSpPr/>
          <p:nvPr/>
        </p:nvSpPr>
        <p:spPr>
          <a:xfrm rot="0" flipH="false" flipV="false">
            <a:off x="762000" y="5461000"/>
            <a:ext cx="3302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标准防静电周转器具，</a:t>
            </a: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是EPA区域内物料流转的基础防护保障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4572000" y="2032000"/>
            <a:ext cx="68580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4826000" y="2260600"/>
            <a:ext cx="330200" cy="330200"/>
          </a:xfrm>
          <a:prstGeom prst="rect">
            <a:avLst/>
          </a:prstGeom>
        </p:spPr>
      </p:pic>
      <p:sp>
        <p:nvSpPr>
          <p:cNvPr name="AutoShape 8" id="8"/>
          <p:cNvSpPr/>
          <p:nvPr/>
        </p:nvSpPr>
        <p:spPr>
          <a:xfrm rot="0" flipH="false" flipV="false">
            <a:off x="5308600" y="2260600"/>
            <a:ext cx="5842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01 物料周转核心规范</a:t>
            </a:r>
            <a:endParaRPr lang="en-US" sz="1100"/>
          </a:p>
        </p:txBody>
      </p:sp>
      <p:cxnSp>
        <p:nvCxnSpPr>
          <p:cNvPr name="Connector 9" id="9"/>
          <p:cNvCxnSpPr/>
          <p:nvPr/>
        </p:nvCxnSpPr>
        <p:spPr>
          <a:xfrm rot="-6875" flipH="false" flipV="false">
            <a:off x="4826006" y="2762250"/>
            <a:ext cx="635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1F2937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0" id="10"/>
          <p:cNvSpPr/>
          <p:nvPr/>
        </p:nvSpPr>
        <p:spPr>
          <a:xfrm rot="0" flipH="false" flipV="false">
            <a:off x="4826000" y="2895600"/>
            <a:ext cx="6350000" cy="1079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区域内流转：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必须使用防静电周转箱或托盘承载，严禁裸放接触普通台面。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跨区域运输：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所有离开EPA的敏感器件，</a:t>
            </a:r>
            <a:r>
              <a:rPr lang="en-US" b="true" i="false" strike="noStrike" u="none" sz="1400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必须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使用防静电屏蔽袋进行密封包装，阻断静电危害。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4572000" y="4191000"/>
            <a:ext cx="68580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4826000" y="4419600"/>
            <a:ext cx="330200" cy="3302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5308600" y="4419600"/>
            <a:ext cx="5842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02 科学堆放三大原则</a:t>
            </a:r>
            <a:endParaRPr lang="en-US" sz="1100"/>
          </a:p>
        </p:txBody>
      </p:sp>
      <p:cxnSp>
        <p:nvCxnSpPr>
          <p:cNvPr name="Connector 14" id="14"/>
          <p:cNvCxnSpPr/>
          <p:nvPr/>
        </p:nvCxnSpPr>
        <p:spPr>
          <a:xfrm rot="-6875" flipH="false" flipV="false">
            <a:off x="4826006" y="4921250"/>
            <a:ext cx="635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1F2937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5" id="15"/>
          <p:cNvSpPr/>
          <p:nvPr/>
        </p:nvSpPr>
        <p:spPr>
          <a:xfrm rot="0" flipH="false" flipV="false">
            <a:off x="4826000" y="5054600"/>
            <a:ext cx="6350000" cy="1079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安全限高：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严格执行堆码高度标准，防止箱体倾倒导致器件损坏。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环境隔离：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堆放区需远离塑料、泡沫等强绝缘材料，避免静电累积。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秩序管理：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保持消防与作业通道畅通，实施“先进先出”管理原则。</a:t>
            </a:r>
            <a:endParaRPr lang="en-US" sz="1100"/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635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第五章：离子风机、接地日常操作规范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841500"/>
            <a:ext cx="5270500" cy="431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cmpd="sng" cap="flat">
            <a:solidFill>
              <a:srgbClr val="E6CFCF">
                <a:alpha val="6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016000" y="2095500"/>
            <a:ext cx="4762500" cy="444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01 离子风机：动态除静电核心</a:t>
            </a:r>
            <a:endParaRPr lang="en-US" sz="1100"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r="0" t="0" b="0"/>
          <a:stretch>
            <a:fillRect/>
          </a:stretch>
        </p:blipFill>
        <p:spPr>
          <a:xfrm rot="0" flipH="false" flipV="false">
            <a:off x="1016000" y="2667000"/>
            <a:ext cx="1905000" cy="1905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7" id="7"/>
          <p:cNvSpPr/>
          <p:nvPr/>
        </p:nvSpPr>
        <p:spPr>
          <a:xfrm rot="0" flipH="false" flipV="false">
            <a:off x="3111500" y="2730500"/>
            <a:ext cx="2794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通过电离空气产生大量正负离子，主动中和物体表面静电荷，是消除绝缘材料静电的关键设备。</a:t>
            </a:r>
            <a:endParaRPr lang="en-US" sz="1100"/>
          </a:p>
        </p:txBody>
      </p:sp>
      <p:cxnSp>
        <p:nvCxnSpPr>
          <p:cNvPr name="Connector 8" id="8"/>
          <p:cNvCxnSpPr/>
          <p:nvPr/>
        </p:nvCxnSpPr>
        <p:spPr>
          <a:xfrm rot="-9167" flipH="false" flipV="false">
            <a:off x="1016008" y="47561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D1D5D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name="Picture 9" id="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1016000" y="4978400"/>
            <a:ext cx="228600" cy="2286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1333500" y="4953000"/>
            <a:ext cx="4572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目视检查：</a:t>
            </a: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确认电源指示灯常亮，设备无异常闪烁或熄灭。</a:t>
            </a:r>
            <a:endParaRPr lang="en-US" sz="1100"/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1016000" y="5486400"/>
            <a:ext cx="228600" cy="228600"/>
          </a:xfrm>
          <a:prstGeom prst="rect">
            <a:avLst/>
          </a:prstGeom>
        </p:spPr>
      </p:pic>
      <p:sp>
        <p:nvSpPr>
          <p:cNvPr name="AutoShape 12" id="12"/>
          <p:cNvSpPr/>
          <p:nvPr/>
        </p:nvSpPr>
        <p:spPr>
          <a:xfrm rot="0" flipH="false" flipV="false">
            <a:off x="1333500" y="5461000"/>
            <a:ext cx="4572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听觉确认：</a:t>
            </a: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风扇转动声音平稳，伴有轻微的高频电离放电声。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6286500" y="1841500"/>
            <a:ext cx="5270500" cy="431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cmpd="sng" cap="flat">
            <a:solidFill>
              <a:srgbClr val="E6CFCF">
                <a:alpha val="6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6540500" y="2095500"/>
            <a:ext cx="4762500" cy="444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02 接地系统：ESD防护的生命线</a:t>
            </a:r>
            <a:endParaRPr lang="en-US" sz="1100"/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8"/>
          <a:srcRect l="0" r="0" t="0" b="0"/>
          <a:stretch>
            <a:fillRect/>
          </a:stretch>
        </p:blipFill>
        <p:spPr>
          <a:xfrm rot="0" flipH="false" flipV="false">
            <a:off x="6540500" y="2667000"/>
            <a:ext cx="1905000" cy="1905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16" id="16"/>
          <p:cNvSpPr/>
          <p:nvPr/>
        </p:nvSpPr>
        <p:spPr>
          <a:xfrm rot="0" flipH="false" flipV="false">
            <a:off x="8636000" y="2730500"/>
            <a:ext cx="2794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确保EPA区域内所有设备、人员处于同一电位，是防止静电放电（ESD）的基础保障。</a:t>
            </a:r>
            <a:endParaRPr lang="en-US" sz="1100"/>
          </a:p>
        </p:txBody>
      </p:sp>
      <p:cxnSp>
        <p:nvCxnSpPr>
          <p:cNvPr name="Connector 17" id="17"/>
          <p:cNvCxnSpPr/>
          <p:nvPr/>
        </p:nvCxnSpPr>
        <p:spPr>
          <a:xfrm rot="-9167" flipH="false" flipV="false">
            <a:off x="6540508" y="47561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D1D5DB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name="Picture 18" id="18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0" flipH="false" flipV="false">
            <a:off x="6540500" y="4978400"/>
            <a:ext cx="228600" cy="228600"/>
          </a:xfrm>
          <a:prstGeom prst="rect">
            <a:avLst/>
          </a:prstGeom>
        </p:spPr>
      </p:pic>
      <p:sp>
        <p:nvSpPr>
          <p:cNvPr name="AutoShape 19" id="19"/>
          <p:cNvSpPr/>
          <p:nvPr/>
        </p:nvSpPr>
        <p:spPr>
          <a:xfrm rot="0" flipH="false" flipV="false">
            <a:off x="6858000" y="4953000"/>
            <a:ext cx="4572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检查接地线：</a:t>
            </a: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黄绿双色线连接牢固，无破损、断裂或松动脱落。</a:t>
            </a:r>
            <a:endParaRPr lang="en-US" sz="1100"/>
          </a:p>
        </p:txBody>
      </p:sp>
      <p:pic>
        <p:nvPicPr>
          <p:cNvPr name="Picture 20" id="20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0" flipH="false" flipV="false">
            <a:off x="6540500" y="5486400"/>
            <a:ext cx="228600" cy="228600"/>
          </a:xfrm>
          <a:prstGeom prst="rect">
            <a:avLst/>
          </a:prstGeom>
        </p:spPr>
      </p:pic>
      <p:sp>
        <p:nvSpPr>
          <p:cNvPr name="AutoShape 21" id="21"/>
          <p:cNvSpPr/>
          <p:nvPr/>
        </p:nvSpPr>
        <p:spPr>
          <a:xfrm rot="0" flipH="false" flipV="false">
            <a:off x="6858000" y="5461000"/>
            <a:ext cx="4572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确认接地扣：</a:t>
            </a: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工作台垫与接地扣紧密咬合，金属触点无氧化锈蚀。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635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第六章：静电异常上报流程</a:t>
            </a:r>
            <a:endParaRPr lang="en-US" sz="1100"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r="0" t="103" b="103"/>
          <a:stretch>
            <a:fillRect/>
          </a:stretch>
        </p:blipFill>
        <p:spPr>
          <a:xfrm rot="0" flipH="false" flipV="false">
            <a:off x="762000" y="1651000"/>
            <a:ext cx="4064000" cy="2705100"/>
          </a:xfrm>
          <a:prstGeom prst="roundRect">
            <a:avLst>
              <a:gd name="adj" fmla="val 5633"/>
            </a:avLst>
          </a:prstGeom>
          <a:noFill/>
          <a:ln w="25400" cmpd="sng" cap="flat">
            <a:noFill/>
            <a:prstDash val="solid"/>
            <a:round/>
          </a:ln>
          <a:effectLst>
            <a:outerShdw dir="2700000" dist="63500" blurRad="190500" algn="tl" rotWithShape="false">
              <a:srgbClr val="1F2937">
                <a:alpha val="15000"/>
              </a:srgbClr>
            </a:outerShdw>
          </a:effectLst>
        </p:spPr>
      </p:pic>
      <p:sp>
        <p:nvSpPr>
          <p:cNvPr name="AutoShape 5" id="5"/>
          <p:cNvSpPr/>
          <p:nvPr/>
        </p:nvSpPr>
        <p:spPr>
          <a:xfrm rot="0" flipH="false" flipV="false">
            <a:off x="762000" y="4699000"/>
            <a:ext cx="4064000" cy="1397000"/>
          </a:xfrm>
          <a:prstGeom prst="roundRect">
            <a:avLst>
              <a:gd name="adj" fmla="val 0"/>
            </a:avLst>
          </a:prstGeom>
          <a:solidFill>
            <a:srgbClr val="1F2937">
              <a:alpha val="8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952500" y="4889500"/>
            <a:ext cx="3810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600">
                <a:solidFill>
                  <a:srgbClr val="FBBF24"/>
                </a:solidFill>
                <a:latin typeface="Noto Sans SC"/>
                <a:ea typeface="Noto Sans SC"/>
                <a:cs typeface="Noto Sans SC"/>
                <a:sym typeface="Noto Sans SC"/>
              </a:rPr>
              <a:t>⚠️ 核心原则：安全第一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16666"/>
              </a:lnSpc>
            </a:pPr>
            <a:r>
              <a:rPr lang="en-US" b="false" i="false" strike="noStrike" u="none" sz="1400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发现异常不隐瞒、不猜测、不擅自处理。及时上报是防止微小隐患演变为重大生产事故的关键防线。</a:t>
            </a:r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5207000" y="1651000"/>
            <a:ext cx="6477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01 识别：哪些属于静电异常？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5207000" y="2222500"/>
            <a:ext cx="2095500" cy="11176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D1D5D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5334000" y="2349500"/>
            <a:ext cx="279400" cy="2794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5664200" y="2349500"/>
            <a:ext cx="1651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个人防护失效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2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手环测试红灯、工鞋破损、未按规佩戴静电防护用品。</a:t>
            </a:r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7391400" y="2222500"/>
            <a:ext cx="2095500" cy="11176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D1D5D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7518400" y="2349500"/>
            <a:ext cx="279400" cy="2794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7848600" y="2349500"/>
            <a:ext cx="1651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EPA环境异常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2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发现非防静电违禁品、静电释放器故障、温湿度超标。</a:t>
            </a:r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9575800" y="2222500"/>
            <a:ext cx="2095500" cy="11176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D1D5D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9702800" y="2349500"/>
            <a:ext cx="279400" cy="279400"/>
          </a:xfrm>
          <a:prstGeom prst="rect">
            <a:avLst/>
          </a:prstGeom>
        </p:spPr>
      </p:pic>
      <p:sp>
        <p:nvSpPr>
          <p:cNvPr name="AutoShape 16" id="16"/>
          <p:cNvSpPr/>
          <p:nvPr/>
        </p:nvSpPr>
        <p:spPr>
          <a:xfrm rot="0" flipH="false" flipV="false">
            <a:off x="10033000" y="2349500"/>
            <a:ext cx="1651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设备设施故障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2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离子风机停机、接地线脱落、工作台垫破损或未接地。</a:t>
            </a:r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5207000" y="3556000"/>
            <a:ext cx="3149600" cy="11176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D1D5D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8" id="18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0" flipH="false" flipV="false">
            <a:off x="5334000" y="3683000"/>
            <a:ext cx="279400" cy="279400"/>
          </a:xfrm>
          <a:prstGeom prst="rect">
            <a:avLst/>
          </a:prstGeom>
        </p:spPr>
      </p:pic>
      <p:sp>
        <p:nvSpPr>
          <p:cNvPr name="AutoShape 19" id="19"/>
          <p:cNvSpPr/>
          <p:nvPr/>
        </p:nvSpPr>
        <p:spPr>
          <a:xfrm rot="0" flipH="false" flipV="false">
            <a:off x="5664200" y="3683000"/>
            <a:ext cx="27305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产品与物料隐患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2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元器件防静电包装破损、裸芯暴露、外观受损或怀疑受到静电放电(ESD)冲击。</a:t>
            </a:r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8521700" y="3556000"/>
            <a:ext cx="3149600" cy="11176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D1D5D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1" id="21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0" flipH="false" flipV="false">
            <a:off x="8648700" y="3683000"/>
            <a:ext cx="279400" cy="279400"/>
          </a:xfrm>
          <a:prstGeom prst="rect">
            <a:avLst/>
          </a:prstGeom>
        </p:spPr>
      </p:pic>
      <p:sp>
        <p:nvSpPr>
          <p:cNvPr name="AutoShape 22" id="22"/>
          <p:cNvSpPr/>
          <p:nvPr/>
        </p:nvSpPr>
        <p:spPr>
          <a:xfrm rot="0" flipH="false" flipV="false">
            <a:off x="8978900" y="3683000"/>
            <a:ext cx="27305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人员违规行为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2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未放电直接接触敏感器件、在EPA区奔跑、使用非防静电容器传递产品等。</a:t>
            </a:r>
          </a:p>
        </p:txBody>
      </p:sp>
      <p:sp>
        <p:nvSpPr>
          <p:cNvPr name="AutoShape 23" id="23"/>
          <p:cNvSpPr/>
          <p:nvPr/>
        </p:nvSpPr>
        <p:spPr>
          <a:xfrm rot="0" flipH="false" flipV="false">
            <a:off x="5207000" y="4889500"/>
            <a:ext cx="6477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02 行动：标准上报“三步法”</a:t>
            </a:r>
            <a:endParaRPr lang="en-US" sz="1100"/>
          </a:p>
        </p:txBody>
      </p:sp>
      <p:sp>
        <p:nvSpPr>
          <p:cNvPr name="AutoShape 24" id="24"/>
          <p:cNvSpPr/>
          <p:nvPr/>
        </p:nvSpPr>
        <p:spPr>
          <a:xfrm rot="0" flipH="false" flipV="false">
            <a:off x="5207000" y="5397500"/>
            <a:ext cx="2095500" cy="1079500"/>
          </a:xfrm>
          <a:prstGeom prst="roundRect">
            <a:avLst>
              <a:gd name="adj" fmla="val 0"/>
            </a:avLst>
          </a:prstGeom>
          <a:solidFill>
            <a:srgbClr val="EF4444">
              <a:alpha val="10000"/>
            </a:srgbClr>
          </a:solidFill>
          <a:ln w="12700" cmpd="sng" cap="flat">
            <a:solidFill>
              <a:srgbClr val="EF4444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5" id="25"/>
          <p:cNvSpPr/>
          <p:nvPr/>
        </p:nvSpPr>
        <p:spPr>
          <a:xfrm rot="0" flipH="false" flipV="false">
            <a:off x="5270500" y="5486400"/>
            <a:ext cx="1968500" cy="952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B91C1C"/>
                </a:solidFill>
                <a:latin typeface="Noto Sans SC"/>
                <a:ea typeface="Noto Sans SC"/>
                <a:cs typeface="Noto Sans SC"/>
                <a:sym typeface="Noto Sans SC"/>
              </a:rPr>
              <a:t>STEP 1 立即停止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立刻停止接触敏感器件，保护好现场，防止异常进一步扩大。</a:t>
            </a:r>
          </a:p>
        </p:txBody>
      </p:sp>
      <p:sp>
        <p:nvSpPr>
          <p:cNvPr name="AutoShape 26" id="26"/>
          <p:cNvSpPr/>
          <p:nvPr/>
        </p:nvSpPr>
        <p:spPr>
          <a:xfrm rot="0" flipH="false" flipV="false">
            <a:off x="7391400" y="5397500"/>
            <a:ext cx="2095500" cy="1079500"/>
          </a:xfrm>
          <a:prstGeom prst="roundRect">
            <a:avLst>
              <a:gd name="adj" fmla="val 0"/>
            </a:avLst>
          </a:prstGeom>
          <a:solidFill>
            <a:srgbClr val="F59E0B">
              <a:alpha val="10000"/>
            </a:srgbClr>
          </a:solidFill>
          <a:ln w="12700" cmpd="sng" cap="flat">
            <a:solidFill>
              <a:srgbClr val="F59E0B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7" id="27"/>
          <p:cNvSpPr/>
          <p:nvPr/>
        </p:nvSpPr>
        <p:spPr>
          <a:xfrm rot="0" flipH="false" flipV="false">
            <a:off x="7454900" y="5486400"/>
            <a:ext cx="1968500" cy="952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B45309"/>
                </a:solidFill>
                <a:latin typeface="Noto Sans SC"/>
                <a:ea typeface="Noto Sans SC"/>
                <a:cs typeface="Noto Sans SC"/>
                <a:sym typeface="Noto Sans SC"/>
              </a:rPr>
              <a:t>STEP 2 报告组长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第一时间向班组长或ESD专员报告，说明异常现象与具体位置。</a:t>
            </a:r>
          </a:p>
        </p:txBody>
      </p:sp>
      <p:sp>
        <p:nvSpPr>
          <p:cNvPr name="AutoShape 28" id="28"/>
          <p:cNvSpPr/>
          <p:nvPr/>
        </p:nvSpPr>
        <p:spPr>
          <a:xfrm rot="0" flipH="false" flipV="false">
            <a:off x="9575800" y="5397500"/>
            <a:ext cx="2095500" cy="1079500"/>
          </a:xfrm>
          <a:prstGeom prst="roundRect">
            <a:avLst>
              <a:gd name="adj" fmla="val 0"/>
            </a:avLst>
          </a:prstGeom>
          <a:solidFill>
            <a:srgbClr val="10B981">
              <a:alpha val="10000"/>
            </a:srgbClr>
          </a:solidFill>
          <a:ln w="12700" cmpd="sng" cap="flat">
            <a:solidFill>
              <a:srgbClr val="10B981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9" id="29"/>
          <p:cNvSpPr/>
          <p:nvPr/>
        </p:nvSpPr>
        <p:spPr>
          <a:xfrm rot="0" flipH="false" flipV="false">
            <a:off x="9639300" y="5486400"/>
            <a:ext cx="1968500" cy="952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047857"/>
                </a:solidFill>
                <a:latin typeface="Noto Sans SC"/>
                <a:ea typeface="Noto Sans SC"/>
                <a:cs typeface="Noto Sans SC"/>
                <a:sym typeface="Noto Sans SC"/>
              </a:rPr>
              <a:t>STEP 3 等待处理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在专业人员评估风险、排除隐患并确认安全前，严禁恢复操作。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635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第七章：培训考试试卷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587500"/>
            <a:ext cx="10668000" cy="889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E5E7EB">
                <a:alpha val="8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016000" y="1778000"/>
            <a:ext cx="3302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姓名：</a:t>
            </a:r>
            <a:r>
              <a:rPr lang="en-US" b="false" i="false" strike="noStrike" u="none" sz="16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____________________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4445000" y="1778000"/>
            <a:ext cx="3302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部门：</a:t>
            </a:r>
            <a:r>
              <a:rPr lang="en-US" b="false" i="false" strike="noStrike" u="none" sz="16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____________________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7874000" y="1778000"/>
            <a:ext cx="3302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得分：</a:t>
            </a:r>
            <a:r>
              <a:rPr lang="en-US" b="false" i="false" strike="noStrike" u="none" sz="16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____________________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762000" y="2794000"/>
            <a:ext cx="5270500" cy="36195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952500" y="2984500"/>
            <a:ext cx="4953000" cy="952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5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01. 以下哪种现象是典型的静电放电（ESD）？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A. 水流冲击产生的水花   B. 冬季脱毛衣时看到的蓝色火花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C. 锂电池的正常充电过程   D. 普通白炽灯的发光现象</a:t>
            </a:r>
            <a:endParaRPr lang="en-US" sz="1100"/>
          </a:p>
        </p:txBody>
      </p:sp>
      <p:cxnSp>
        <p:nvCxnSpPr>
          <p:cNvPr name="Connector 10" id="10"/>
          <p:cNvCxnSpPr/>
          <p:nvPr/>
        </p:nvCxnSpPr>
        <p:spPr>
          <a:xfrm rot="-9046" flipH="false" flipV="false">
            <a:off x="952508" y="39306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D1D5DB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1" id="11"/>
          <p:cNvSpPr/>
          <p:nvPr/>
        </p:nvSpPr>
        <p:spPr>
          <a:xfrm rot="0" flipH="false" flipV="false">
            <a:off x="952500" y="4038600"/>
            <a:ext cx="4953000" cy="952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5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02. 静电对电子元器件造成的哪种危害最难被发现？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A. 立即烧毁的直接失效   B. 性能衰减的隐性损伤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C. 肉眼可见的物理破损   D. 封装外壳的外观变形</a:t>
            </a:r>
            <a:endParaRPr lang="en-US" sz="1100"/>
          </a:p>
        </p:txBody>
      </p:sp>
      <p:cxnSp>
        <p:nvCxnSpPr>
          <p:cNvPr name="Connector 12" id="12"/>
          <p:cNvCxnSpPr/>
          <p:nvPr/>
        </p:nvCxnSpPr>
        <p:spPr>
          <a:xfrm rot="-9046" flipH="false" flipV="false">
            <a:off x="952508" y="49847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D1D5DB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3" id="13"/>
          <p:cNvSpPr/>
          <p:nvPr/>
        </p:nvSpPr>
        <p:spPr>
          <a:xfrm rot="0" flipH="false" flipV="false">
            <a:off x="952500" y="5118100"/>
            <a:ext cx="4953000" cy="952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5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03. EPA (Electrostatic Protected Area) 的中文全称是？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A. 环境空气质量保护区   B. 静电防护工作区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C. 紧急事故预案区域   D. 精密设备维护专区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6159500" y="2794000"/>
            <a:ext cx="5270500" cy="36195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6350000" y="2984500"/>
            <a:ext cx="4953000" cy="952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5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04. 进入静电防护区（EPA）前，下列哪项物品可以带入？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A. 未关机的智能手机   B. 已接地的防静电手环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C. 金属钥匙串   D. 非防静电的普通塑料水杯</a:t>
            </a:r>
            <a:endParaRPr lang="en-US" sz="1100"/>
          </a:p>
        </p:txBody>
      </p:sp>
      <p:cxnSp>
        <p:nvCxnSpPr>
          <p:cNvPr name="Connector 16" id="16"/>
          <p:cNvCxnSpPr/>
          <p:nvPr/>
        </p:nvCxnSpPr>
        <p:spPr>
          <a:xfrm rot="-9046" flipH="false" flipV="false">
            <a:off x="6350008" y="39306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D1D5DB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7" id="17"/>
          <p:cNvSpPr/>
          <p:nvPr/>
        </p:nvSpPr>
        <p:spPr>
          <a:xfrm rot="0" flipH="false" flipV="false">
            <a:off x="6350000" y="4038600"/>
            <a:ext cx="4953000" cy="952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5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05. 正确佩戴防静电手环时，最重要的操作规范是？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A. 戴在惯用手上即可   B. 确保金属接触片紧贴皮肤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C. 佩戴宽松以增加舒适度   D. 颜色需与工作服保持一致</a:t>
            </a:r>
            <a:endParaRPr lang="en-US" sz="1100"/>
          </a:p>
        </p:txBody>
      </p:sp>
      <p:cxnSp>
        <p:nvCxnSpPr>
          <p:cNvPr name="Connector 18" id="18"/>
          <p:cNvCxnSpPr/>
          <p:nvPr/>
        </p:nvCxnSpPr>
        <p:spPr>
          <a:xfrm rot="-9046" flipH="false" flipV="false">
            <a:off x="6350008" y="49847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D1D5DB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9" id="19"/>
          <p:cNvSpPr/>
          <p:nvPr/>
        </p:nvSpPr>
        <p:spPr>
          <a:xfrm rot="0" flipH="false" flipV="false">
            <a:off x="6350000" y="5118100"/>
            <a:ext cx="4953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true" i="false" strike="noStrike" u="none" sz="13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📝 考试说明：</a:t>
            </a: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本试卷共10题，满分100分。请将答案写在答题纸上或直接填写在题后括号内。考试时间为20分钟，请大家独立完成。</a:t>
            </a:r>
            <a:endParaRPr lang="en-US" sz="1100"/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635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第七章：培训考试试卷（续）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651000"/>
            <a:ext cx="5270500" cy="1587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D1D5DB">
                <a:alpha val="8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952500" y="1778000"/>
            <a:ext cx="4953000" cy="1460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5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06. 用于保护高敏感度芯片的标准包装是？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16666"/>
              </a:lnSpc>
            </a:pP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A. 普通塑料袋　　　B. 防静电袋（粉红色）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C. 屏蔽袋（银色）　　D. 牛皮纸袋</a:t>
            </a:r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6159500" y="1651000"/>
            <a:ext cx="5270500" cy="1587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D1D5DB">
                <a:alpha val="8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6350000" y="1778000"/>
            <a:ext cx="4953000" cy="1460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5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07. 离子风机的主要作用是？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16666"/>
              </a:lnSpc>
            </a:pP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A. 给工作环境降温　　B. 中和物体表面的静电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C. 增加空气湿度　　　D. 净化空气</a:t>
            </a:r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762000" y="3429000"/>
            <a:ext cx="5270500" cy="1587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D1D5DB">
                <a:alpha val="8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952500" y="3556000"/>
            <a:ext cx="4953000" cy="1460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5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08. 整个ESD防护体系的“生命线”是？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16666"/>
              </a:lnSpc>
            </a:pP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A. 防静电服　　　　B. 离子风机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C. 接地系统　　　　D. 人体静电释放器</a:t>
            </a:r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6159500" y="3429000"/>
            <a:ext cx="5270500" cy="1587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D1D5DB">
                <a:alpha val="8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6350000" y="3556000"/>
            <a:ext cx="4953000" cy="1460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5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09. 当发现防静电手环测试失败时，你应该怎么做？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16666"/>
              </a:lnSpc>
            </a:pP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A. 继续工作　　　　B. 换只手再试一次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C. 立即停工并报告　D. 自行更换新手环</a:t>
            </a:r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762000" y="5207000"/>
            <a:ext cx="10668000" cy="1270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D1D5DB">
                <a:alpha val="8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952500" y="5334000"/>
            <a:ext cx="10287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5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10. 在静电防护区（EPA）内，以下哪种行为是被允许的？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16666"/>
              </a:lnSpc>
            </a:pP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A. 快速奔跑　　B. 裸手触摸电路板　　C. 使用防静电镊子作业　　D. 用普通胶带贴标签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635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第七章：培训考试试卷（续）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651000"/>
            <a:ext cx="10668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二、 判断题（每题3分，共30分）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23495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952500" y="2438400"/>
            <a:ext cx="4953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01.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人体感觉不到的静电，就不会对电子元器件造成伤害。（ ）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762000" y="31750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952500" y="3263900"/>
            <a:ext cx="4953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02.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感应静电不需要直接接触，就可能对敏感器件造成潜在损害。（ ）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762000" y="40005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952500" y="4089400"/>
            <a:ext cx="4953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03.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防静电鞋内可以随意垫普通鞋垫，只要穿着舒适即可。（ ）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762000" y="48260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952500" y="4914900"/>
            <a:ext cx="4953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04.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在同等条件下，无线防静电手环的防护效果优于有线手环。（ ）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762000" y="56515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952500" y="5740400"/>
            <a:ext cx="4953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05.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进入EPA防静电工作区前，必须使用人体静电释放器泄放静电。（ ）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6223000" y="23495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6413500" y="2438400"/>
            <a:ext cx="4953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06.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防静电屏蔽袋既能防止袋内产生静电，也能屏蔽外界静电场干扰。（ ）</a:t>
            </a:r>
            <a:endParaRPr lang="en-US" sz="1100"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6223000" y="31750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6413500" y="3263900"/>
            <a:ext cx="4953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07.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发现EPA内有同事未按规定穿戴防静电服，应立即向现场班组长报告。（ ）</a:t>
            </a:r>
            <a:endParaRPr lang="en-US" sz="1100"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6223000" y="40005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6413500" y="4089400"/>
            <a:ext cx="4953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08.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离子风机运行时声音突然变大或异响，通常是设备故障的征兆。（ ）</a:t>
            </a:r>
            <a:endParaRPr lang="en-US" sz="1100"/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6223000" y="48260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2" id="22"/>
          <p:cNvSpPr/>
          <p:nvPr/>
        </p:nvSpPr>
        <p:spPr>
          <a:xfrm rot="0" flipH="false" flipV="false">
            <a:off x="6413500" y="4914900"/>
            <a:ext cx="4953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09.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为了节省生产空间，车间内的物料堆放得越高越好，无需考虑限高。（ ）</a:t>
            </a:r>
            <a:endParaRPr lang="en-US" sz="1100"/>
          </a:p>
        </p:txBody>
      </p:sp>
      <p:sp>
        <p:nvSpPr>
          <p:cNvPr name="AutoShape 23" id="23"/>
          <p:cNvSpPr/>
          <p:nvPr/>
        </p:nvSpPr>
        <p:spPr>
          <a:xfrm rot="0" flipH="false" flipV="false">
            <a:off x="6223000" y="5651500"/>
            <a:ext cx="5207000" cy="7112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4" id="24"/>
          <p:cNvSpPr/>
          <p:nvPr/>
        </p:nvSpPr>
        <p:spPr>
          <a:xfrm rot="0" flipH="false" flipV="false">
            <a:off x="6413500" y="5740400"/>
            <a:ext cx="4953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10.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静电异常标准上报流程：立即停止操作 → 报告班组长 → 等待专业处理。（ ）</a:t>
            </a:r>
            <a:endParaRPr lang="en-US" sz="1100"/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mpd="sng" cap="flat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635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第七章：培训考试试卷（续）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778000"/>
            <a:ext cx="10668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三、 简答题（每题10分，共20分）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2667000"/>
            <a:ext cx="5207000" cy="22860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mpd="sng" cap="flat">
            <a:solidFill>
              <a:srgbClr val="D1D5DB">
                <a:alpha val="8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016000" y="2921000"/>
            <a:ext cx="762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800">
                <a:solidFill>
                  <a:srgbClr val="3B82F6"/>
                </a:solidFill>
                <a:latin typeface="Noto Sans SC"/>
                <a:ea typeface="Noto Sans SC"/>
                <a:cs typeface="Noto Sans SC"/>
                <a:sym typeface="Noto Sans SC"/>
              </a:rPr>
              <a:t>01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1778000" y="2984500"/>
            <a:ext cx="4064000" cy="165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静电危害分析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请简述静电对电子元器件的两种主要危害形式，并结合生产或维修场景各举一例，说明其可能造成的元器件性能劣化或永久性损坏的后果。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6223000" y="2667000"/>
            <a:ext cx="5207000" cy="22860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mpd="sng" cap="flat">
            <a:solidFill>
              <a:srgbClr val="D1D5DB">
                <a:alpha val="8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6477000" y="2921000"/>
            <a:ext cx="762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800">
                <a:solidFill>
                  <a:srgbClr val="3B82F6"/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7239000" y="2984500"/>
            <a:ext cx="4064000" cy="165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EPA 准入标准流程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请按先后顺序详细描述进入静电防护区（EPA）的正确操作步骤，需涵盖个人接地检查、防护用品的规范穿戴，以及进入前对自身及携带物品的最后确认环节。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762000" y="5207000"/>
            <a:ext cx="10668000" cy="1079500"/>
          </a:xfrm>
          <a:prstGeom prst="roundRect">
            <a:avLst>
              <a:gd name="adj" fmla="val 0"/>
            </a:avLst>
          </a:prstGeom>
          <a:solidFill>
            <a:srgbClr val="1F2937">
              <a:alpha val="8000"/>
            </a:srgbClr>
          </a:solidFill>
          <a:ln cmpd="sng" cap="flat">
            <a:solidFill>
              <a:srgbClr val="0E141E">
                <a:alpha val="8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1016000" y="5359400"/>
            <a:ext cx="10160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评分标准提示：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答案需逻辑清晰、步骤完整。对于危害类题目，需准确指出危害类型（如ESD击穿、静电吸附）及具体影响；对于流程类题目，需严格遵循操作时序，关键动作遗漏将酌情扣分。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635000"/>
            <a:ext cx="10668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培训前言：开启静电防护之旅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2032000"/>
            <a:ext cx="10668000" cy="12700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016000" y="2222500"/>
            <a:ext cx="10160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6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欢迎加入大家庭！静电防护（ESD）是电子制造行业的生命线。它看似无形，却时刻威胁着精密元器件的安全，是保障产品良率、降低生产成本、维护品牌口碑的第一道防线，也是我们每位新成员必须掌握的核心技能。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762000" y="3556000"/>
            <a:ext cx="10668000" cy="1206500"/>
          </a:xfrm>
          <a:prstGeom prst="roundRect">
            <a:avLst>
              <a:gd name="adj" fmla="val 0"/>
            </a:avLst>
          </a:prstGeom>
          <a:solidFill>
            <a:srgbClr val="FEF2F2">
              <a:alpha val="60000"/>
            </a:srgbClr>
          </a:solidFill>
          <a:ln w="12700" cmpd="sng" cap="flat">
            <a:solidFill>
              <a:srgbClr val="FCA5A5">
                <a:alpha val="6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016000" y="3746500"/>
            <a:ext cx="304800" cy="304800"/>
          </a:xfrm>
          <a:prstGeom prst="rect">
            <a:avLst/>
          </a:prstGeom>
        </p:spPr>
      </p:pic>
      <p:sp>
        <p:nvSpPr>
          <p:cNvPr name="AutoShape 8" id="8"/>
          <p:cNvSpPr/>
          <p:nvPr/>
        </p:nvSpPr>
        <p:spPr>
          <a:xfrm rot="0" flipH="false" flipV="false">
            <a:off x="1460500" y="3708400"/>
            <a:ext cx="9779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600">
                <a:solidFill>
                  <a:srgbClr val="B91C1C"/>
                </a:solidFill>
                <a:latin typeface="Noto Sans SC"/>
                <a:ea typeface="Noto Sans SC"/>
                <a:cs typeface="Noto Sans SC"/>
                <a:sym typeface="Noto Sans SC"/>
              </a:rPr>
              <a:t>⚠️ 警惕“隐形杀手”：不可忽视的静电危害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8333"/>
              </a:lnSpc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静电放电可在毫微秒内击穿芯片内部结构，导致产品直接报废或产生隐性故障。这种“隐形损耗”不仅增加生产成本，更可能引发终端设备的可靠性风险，是生产过程中必须严防死守的关键点。</a:t>
            </a:r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762000" y="5016500"/>
            <a:ext cx="5207000" cy="1460500"/>
          </a:xfrm>
          <a:prstGeom prst="roundRect">
            <a:avLst>
              <a:gd name="adj" fmla="val 0"/>
            </a:avLst>
          </a:prstGeom>
          <a:solidFill>
            <a:srgbClr val="EFF6FF">
              <a:alpha val="60000"/>
            </a:srgbClr>
          </a:solidFill>
          <a:ln w="12700" cmpd="sng" cap="flat">
            <a:solidFill>
              <a:srgbClr val="BFDBFE">
                <a:alpha val="6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1016000" y="5207000"/>
            <a:ext cx="330200" cy="330200"/>
          </a:xfrm>
          <a:prstGeom prst="rect">
            <a:avLst/>
          </a:prstGeom>
        </p:spPr>
      </p:pic>
      <p:sp>
        <p:nvSpPr>
          <p:cNvPr name="AutoShape 11" id="11"/>
          <p:cNvSpPr/>
          <p:nvPr/>
        </p:nvSpPr>
        <p:spPr>
          <a:xfrm rot="0" flipH="false" flipV="false">
            <a:off x="1460500" y="5181600"/>
            <a:ext cx="4318000" cy="1206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600">
                <a:solidFill>
                  <a:srgbClr val="1E40AF"/>
                </a:solidFill>
                <a:latin typeface="Noto Sans SC"/>
                <a:ea typeface="Noto Sans SC"/>
                <a:cs typeface="Noto Sans SC"/>
                <a:sym typeface="Noto Sans SC"/>
              </a:rPr>
              <a:t>构建防线：从原理到实操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8333"/>
              </a:lnSpc>
            </a:pP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本次培训将系统解析静电产生机制，传授接地、屏蔽、中和等核心防护手段，帮助大家建立标准化的操作习惯，从源头杜绝静电损害，成为车间里的“静电防护卫士”。</a:t>
            </a:r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6223000" y="5016500"/>
            <a:ext cx="5207000" cy="1460500"/>
          </a:xfrm>
          <a:prstGeom prst="roundRect">
            <a:avLst>
              <a:gd name="adj" fmla="val 0"/>
            </a:avLst>
          </a:prstGeom>
          <a:solidFill>
            <a:srgbClr val="F0FDF4">
              <a:alpha val="60000"/>
            </a:srgbClr>
          </a:solidFill>
          <a:ln w="12700" cmpd="sng" cap="flat">
            <a:solidFill>
              <a:srgbClr val="BBF7D0">
                <a:alpha val="6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6477000" y="5207000"/>
            <a:ext cx="330200" cy="330200"/>
          </a:xfrm>
          <a:prstGeom prst="rect">
            <a:avLst/>
          </a:prstGeom>
        </p:spPr>
      </p:pic>
      <p:sp>
        <p:nvSpPr>
          <p:cNvPr name="AutoShape 14" id="14"/>
          <p:cNvSpPr/>
          <p:nvPr/>
        </p:nvSpPr>
        <p:spPr>
          <a:xfrm rot="0" flipH="false" flipV="false">
            <a:off x="6921500" y="5181600"/>
            <a:ext cx="4318000" cy="1206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600">
                <a:solidFill>
                  <a:srgbClr val="15803D"/>
                </a:solidFill>
                <a:latin typeface="Noto Sans SC"/>
                <a:ea typeface="Noto Sans SC"/>
                <a:cs typeface="Noto Sans SC"/>
                <a:sym typeface="Noto Sans SC"/>
              </a:rPr>
              <a:t>专业进阶：对品质与职业的承诺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8333"/>
              </a:lnSpc>
            </a:pP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严谨的静电防护是制造人的职业素养。掌握这一技能，不仅是对产品品质的负责，更是对个人专业能力的提升，它将成为您职业生涯中不可或缺的竞争力与专业底色。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mpd="sng" cap="flat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635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标准答案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651000"/>
            <a:ext cx="52705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E5E7EB">
                <a:alpha val="8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952500" y="1841500"/>
            <a:ext cx="48895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一、 选择题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952500" y="2349500"/>
            <a:ext cx="4889500" cy="1206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33333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1.B 2.B 3.B 4.B 5.B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6.C 7.B 8.C 9.C 10.C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6159500" y="1651000"/>
            <a:ext cx="52705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E5E7EB">
                <a:alpha val="8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6350000" y="1841500"/>
            <a:ext cx="48895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二、 判断题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6350000" y="2349500"/>
            <a:ext cx="4889500" cy="1206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33333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1.× 2.√ 3.× 4.× 5.√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6.√ 7.√ 8.√ 9.× 10.√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762000" y="4000500"/>
            <a:ext cx="5270500" cy="2286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E5E7EB">
                <a:alpha val="8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952500" y="4191000"/>
            <a:ext cx="48895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三、 简答题 01：静电危害形式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952500" y="4699000"/>
            <a:ext cx="4889500" cy="152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直接失效：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静电放电导致元器件物理损坏，功能即刻丧失（如芯片氧化层被击穿）。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隐性损伤：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造成微小内伤，引发产品过早失效（如内部金属线微裂痕），具有潜伏性，难以被早期检测发现。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6159500" y="4000500"/>
            <a:ext cx="5270500" cy="2286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E5E7EB">
                <a:alpha val="8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6350000" y="4191000"/>
            <a:ext cx="48895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三、 简答题 02：核心防护规范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6350000" y="4699000"/>
            <a:ext cx="4889500" cy="152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1. 严禁在作业区域存放非工作必需的个人物品（如手机、钥匙）；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2. 必须规范穿戴防静电服、帽、鞋（或鞋套）；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3. 接触敏感元器件前，务必使用人体静电释放器放电；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4. 确保所有工作台面、工具及设备可靠接地。</a:t>
            </a:r>
            <a:endParaRPr lang="en-US" sz="1100"/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3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0" y="2286000"/>
            <a:ext cx="12192000" cy="139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true" i="false" strike="noStrike" u="none" sz="4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Q&amp;A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0" y="4000500"/>
            <a:ext cx="12192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false" i="false" strike="noStrike" u="none" sz="320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感谢聆听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2413000" y="5270500"/>
            <a:ext cx="7366000" cy="762000"/>
          </a:xfrm>
          <a:prstGeom prst="roundRect">
            <a:avLst>
              <a:gd name="adj" fmla="val 0"/>
            </a:avLst>
          </a:prstGeom>
          <a:solidFill>
            <a:srgbClr val="FFFFFF">
              <a:alpha val="12000"/>
            </a:srgbClr>
          </a:solidFill>
          <a:ln w="12700" cmpd="sng" cap="flat">
            <a:solidFill>
              <a:srgbClr val="FFFFFF">
                <a:alpha val="25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2413000" y="5270500"/>
            <a:ext cx="7366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静电防护，人人有责</a:t>
            </a:r>
            <a:endParaRPr lang="en-US" sz="1100"/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0" y="6190112"/>
            <a:ext cx="1524000" cy="6678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mpd="sng" cap="flat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635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培训目录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778000"/>
            <a:ext cx="5207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mpd="sng" cap="flat">
            <a:solidFill>
              <a:srgbClr val="D1D5DB">
                <a:alpha val="6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952500" y="1968500"/>
            <a:ext cx="762000" cy="571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800">
                <a:solidFill>
                  <a:srgbClr val="2563EB"/>
                </a:solidFill>
                <a:latin typeface="Noto Sans SC"/>
                <a:ea typeface="Noto Sans SC"/>
                <a:cs typeface="Noto Sans SC"/>
                <a:sym typeface="Noto Sans SC"/>
              </a:rPr>
              <a:t>01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778000" y="1905000"/>
            <a:ext cx="4064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0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静电原理与元器件危害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8333"/>
              </a:lnSpc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解析静电产生的三种主要形式，深入了解其对精密电子元器件造成的潜在损伤机制与后果。</a:t>
            </a:r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762000" y="2984500"/>
            <a:ext cx="5207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mpd="sng" cap="flat">
            <a:solidFill>
              <a:srgbClr val="D1D5DB">
                <a:alpha val="6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952500" y="3175000"/>
            <a:ext cx="762000" cy="571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800">
                <a:solidFill>
                  <a:srgbClr val="2563EB"/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1778000" y="3111500"/>
            <a:ext cx="4064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0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EPA区域进出管理规范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8333"/>
              </a:lnSpc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明确EPA静电防护区定义，严格执行进入前的检测流程、人员准备步骤及区域内的严禁行为。</a:t>
            </a:r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762000" y="4191000"/>
            <a:ext cx="5207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mpd="sng" cap="flat">
            <a:solidFill>
              <a:srgbClr val="D1D5DB">
                <a:alpha val="6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952500" y="4381500"/>
            <a:ext cx="762000" cy="571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800">
                <a:solidFill>
                  <a:srgbClr val="2563EB"/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1778000" y="4318000"/>
            <a:ext cx="4064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0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防护装备穿戴与点检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8333"/>
              </a:lnSpc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掌握防静电手环、工衣、工鞋的正确佩戴方式，落实使用前的有效性检测与日常点检要求。</a:t>
            </a:r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762000" y="5397500"/>
            <a:ext cx="5207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mpd="sng" cap="flat">
            <a:solidFill>
              <a:srgbClr val="D1D5DB">
                <a:alpha val="6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952500" y="5588000"/>
            <a:ext cx="762000" cy="571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800">
                <a:solidFill>
                  <a:srgbClr val="2563EB"/>
                </a:solidFill>
                <a:latin typeface="Noto Sans SC"/>
                <a:ea typeface="Noto Sans SC"/>
                <a:cs typeface="Noto Sans SC"/>
                <a:sym typeface="Noto Sans SC"/>
              </a:rPr>
              <a:t>04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1778000" y="5524500"/>
            <a:ext cx="4064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0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物料周转与存储管控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8333"/>
              </a:lnSpc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规范静电敏感器件的周转流程，严格执行防静电包装标准，落实仓库堆放的环境与堆叠要求。</a:t>
            </a:r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6223000" y="1778000"/>
            <a:ext cx="5207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mpd="sng" cap="flat">
            <a:solidFill>
              <a:srgbClr val="D1D5DB">
                <a:alpha val="6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6413500" y="1968500"/>
            <a:ext cx="762000" cy="571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800">
                <a:solidFill>
                  <a:srgbClr val="2563EB"/>
                </a:solidFill>
                <a:latin typeface="Noto Sans SC"/>
                <a:ea typeface="Noto Sans SC"/>
                <a:cs typeface="Noto Sans SC"/>
                <a:sym typeface="Noto Sans SC"/>
              </a:rPr>
              <a:t>05</a:t>
            </a:r>
            <a:endParaRPr lang="en-US" sz="1100"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7239000" y="1905000"/>
            <a:ext cx="4064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0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设备操作与接地维护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8333"/>
              </a:lnSpc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学习离子风机的正确操作与效果验证，掌握工作台面、生产设备接地系统的日常检查标准。</a:t>
            </a:r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6223000" y="3238500"/>
            <a:ext cx="5207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mpd="sng" cap="flat">
            <a:solidFill>
              <a:srgbClr val="D1D5DB">
                <a:alpha val="6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6413500" y="3429000"/>
            <a:ext cx="762000" cy="571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800">
                <a:solidFill>
                  <a:srgbClr val="2563EB"/>
                </a:solidFill>
                <a:latin typeface="Noto Sans SC"/>
                <a:ea typeface="Noto Sans SC"/>
                <a:cs typeface="Noto Sans SC"/>
                <a:sym typeface="Noto Sans SC"/>
              </a:rPr>
              <a:t>06</a:t>
            </a:r>
            <a:endParaRPr lang="en-US" sz="1100"/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7239000" y="3365500"/>
            <a:ext cx="4064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0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静电异常上报与处理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8333"/>
              </a:lnSpc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识别现场ESD异常现象，熟悉现场应急处理措施，掌握异常事件的逐级上报流程与分析方法。</a:t>
            </a:r>
          </a:p>
        </p:txBody>
      </p:sp>
      <p:sp>
        <p:nvSpPr>
          <p:cNvPr name="AutoShape 22" id="22"/>
          <p:cNvSpPr/>
          <p:nvPr/>
        </p:nvSpPr>
        <p:spPr>
          <a:xfrm rot="0" flipH="false" flipV="false">
            <a:off x="6223000" y="4699000"/>
            <a:ext cx="5207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mpd="sng" cap="flat">
            <a:solidFill>
              <a:srgbClr val="D1D5DB">
                <a:alpha val="6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3" id="23"/>
          <p:cNvSpPr/>
          <p:nvPr/>
        </p:nvSpPr>
        <p:spPr>
          <a:xfrm rot="0" flipH="false" flipV="false">
            <a:off x="6413500" y="4889500"/>
            <a:ext cx="762000" cy="571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800">
                <a:solidFill>
                  <a:srgbClr val="2563EB"/>
                </a:solidFill>
                <a:latin typeface="Noto Sans SC"/>
                <a:ea typeface="Noto Sans SC"/>
                <a:cs typeface="Noto Sans SC"/>
                <a:sym typeface="Noto Sans SC"/>
              </a:rPr>
              <a:t>07</a:t>
            </a:r>
            <a:endParaRPr lang="en-US" sz="1100"/>
          </a:p>
        </p:txBody>
      </p:sp>
      <p:sp>
        <p:nvSpPr>
          <p:cNvPr name="AutoShape 24" id="24"/>
          <p:cNvSpPr/>
          <p:nvPr/>
        </p:nvSpPr>
        <p:spPr>
          <a:xfrm rot="0" flipH="false" flipV="false">
            <a:off x="7239000" y="4826000"/>
            <a:ext cx="4064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0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培训考核与效果验证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8333"/>
              </a:lnSpc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通过理论考试检验学习成果，针对薄弱知识点进行重点回顾，确保全员熟练掌握ESD防护技能。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635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第一章：静电产生原理与元器件损伤危害</a:t>
            </a:r>
            <a:endParaRPr lang="en-US" sz="1100"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3066" r="3066" t="0" b="0"/>
          <a:stretch>
            <a:fillRect/>
          </a:stretch>
        </p:blipFill>
        <p:spPr>
          <a:xfrm rot="0" flipH="false" flipV="false">
            <a:off x="762000" y="2032000"/>
            <a:ext cx="3556000" cy="3556000"/>
          </a:xfrm>
          <a:prstGeom prst="roundRect">
            <a:avLst>
              <a:gd name="adj" fmla="val 5714"/>
            </a:avLst>
          </a:prstGeom>
          <a:noFill/>
          <a:ln w="25400" cmpd="sng" cap="flat">
            <a:noFill/>
            <a:prstDash val="solid"/>
            <a:round/>
          </a:ln>
          <a:effectLst>
            <a:outerShdw dir="2700000" dist="76200" blurRad="190500" algn="tl" rotWithShape="false">
              <a:srgbClr val="1F2937">
                <a:alpha val="10000"/>
              </a:srgbClr>
            </a:outerShdw>
          </a:effectLst>
        </p:spPr>
      </p:pic>
      <p:sp>
        <p:nvSpPr>
          <p:cNvPr name="AutoShape 5" id="5"/>
          <p:cNvSpPr/>
          <p:nvPr/>
        </p:nvSpPr>
        <p:spPr>
          <a:xfrm rot="0" flipH="false" flipV="false">
            <a:off x="762000" y="5715000"/>
            <a:ext cx="3556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false" i="false" strike="noStrike" u="none" sz="1300">
                <a:solidFill>
                  <a:srgbClr val="4B5563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生活中的静电现象：衣物摩擦产生的放电火花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4826000" y="2032000"/>
            <a:ext cx="6604000" cy="571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1.1 什么是静电？—— 看不见的“能量火花”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4826000" y="2794000"/>
            <a:ext cx="6604000" cy="952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静电是一种处于静止状态的电荷，广泛存在于我们的日常生活中。从冬日脱毛衣时的噼啪声响，到触摸金属门把手时的瞬间刺痛，这些都是静电放电的直观表现。虽然它在生活中看似无害，但在电子制造领域，它却是精密元器件的“隐形杀手”。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4826000" y="4127500"/>
            <a:ext cx="6604000" cy="2095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D1D5DB">
                <a:alpha val="8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5016500" y="4318000"/>
            <a:ext cx="6223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2563EB"/>
                </a:solidFill>
                <a:latin typeface="Noto Sans SC"/>
                <a:ea typeface="Noto Sans SC"/>
                <a:cs typeface="Noto Sans SC"/>
                <a:sym typeface="Noto Sans SC"/>
              </a:rPr>
              <a:t>⚡ 通俗解析：微观世界的“电荷失衡”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5016500" y="4762500"/>
            <a:ext cx="6223000" cy="1333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万物由原子构成，原子核带正电，核外电子带负电，正常状态下二者数量相等，物体呈电中性。当两种不同材质的物体发生摩擦（如鞋底与地面、塑料与衣物），电子会从一方转移到另一方，导致电荷分布不均：一方电子过剩带负电，另一方电子缺失带正电，这种暂时的“不平衡状态”就是静电。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mpd="sng" cap="flat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635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1.2 静电的三种主要形式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2032000"/>
            <a:ext cx="3429000" cy="36195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952500" y="2286000"/>
            <a:ext cx="304800" cy="304800"/>
          </a:xfrm>
          <a:prstGeom prst="rect">
            <a:avLst/>
          </a:prstGeom>
        </p:spPr>
      </p:pic>
      <p:sp>
        <p:nvSpPr>
          <p:cNvPr name="AutoShape 6" id="6"/>
          <p:cNvSpPr/>
          <p:nvPr/>
        </p:nvSpPr>
        <p:spPr>
          <a:xfrm rot="0" flipH="false" flipV="false">
            <a:off x="1333500" y="2260600"/>
            <a:ext cx="27305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01 人体静电 (HBM)</a:t>
            </a:r>
            <a:endParaRPr lang="en-US" sz="1100"/>
          </a:p>
        </p:txBody>
      </p:sp>
      <p:cxnSp>
        <p:nvCxnSpPr>
          <p:cNvPr name="Connector 7" id="7"/>
          <p:cNvCxnSpPr/>
          <p:nvPr/>
        </p:nvCxnSpPr>
        <p:spPr>
          <a:xfrm rot="-14323" flipH="false" flipV="false">
            <a:off x="952513" y="27876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1F2937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8" id="8"/>
          <p:cNvSpPr/>
          <p:nvPr/>
        </p:nvSpPr>
        <p:spPr>
          <a:xfrm rot="0" flipH="false" flipV="false">
            <a:off x="952500" y="2984500"/>
            <a:ext cx="3048000" cy="1079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来源：</a:t>
            </a: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人体像“行走的电容器”，日常摩擦（走动、穿衣）可积累数千至上万伏特的静电高压，是最常见的静电来源。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952500" y="4318000"/>
            <a:ext cx="3048000" cy="1079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典型场景：</a:t>
            </a: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穿普通鞋在车间走动、快速脱下防静电服、徒手触摸电子元器件等行为。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4381500" y="2032000"/>
            <a:ext cx="3429000" cy="36195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4572000" y="2286000"/>
            <a:ext cx="304800" cy="304800"/>
          </a:xfrm>
          <a:prstGeom prst="rect">
            <a:avLst/>
          </a:prstGeom>
        </p:spPr>
      </p:pic>
      <p:sp>
        <p:nvSpPr>
          <p:cNvPr name="AutoShape 12" id="12"/>
          <p:cNvSpPr/>
          <p:nvPr/>
        </p:nvSpPr>
        <p:spPr>
          <a:xfrm rot="0" flipH="false" flipV="false">
            <a:off x="4953000" y="2260600"/>
            <a:ext cx="27305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02 摩擦静电 (Triboelectric)</a:t>
            </a:r>
            <a:endParaRPr lang="en-US" sz="1100"/>
          </a:p>
        </p:txBody>
      </p:sp>
      <p:cxnSp>
        <p:nvCxnSpPr>
          <p:cNvPr name="Connector 13" id="13"/>
          <p:cNvCxnSpPr/>
          <p:nvPr/>
        </p:nvCxnSpPr>
        <p:spPr>
          <a:xfrm rot="-14323" flipH="false" flipV="false">
            <a:off x="4572013" y="27876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1F2937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4" id="14"/>
          <p:cNvSpPr/>
          <p:nvPr/>
        </p:nvSpPr>
        <p:spPr>
          <a:xfrm rot="0" flipH="false" flipV="false">
            <a:off x="4572000" y="2984500"/>
            <a:ext cx="3048000" cy="1079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来源：</a:t>
            </a: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两种不同材料接触后快速分离，导致电子转移而产生静电，是生产制造中最普遍的起电方式。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4572000" y="4318000"/>
            <a:ext cx="3048000" cy="1079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典型场景：</a:t>
            </a: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撕产品保护膜、抽取塑料袋、卷绕胶带、塑料件快速拆封或分离等操作。</a:t>
            </a:r>
            <a:endParaRPr lang="en-US" sz="1100"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8001000" y="2032000"/>
            <a:ext cx="3429000" cy="36195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7" id="17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8191500" y="2286000"/>
            <a:ext cx="304800" cy="304800"/>
          </a:xfrm>
          <a:prstGeom prst="rect">
            <a:avLst/>
          </a:prstGeom>
        </p:spPr>
      </p:pic>
      <p:sp>
        <p:nvSpPr>
          <p:cNvPr name="AutoShape 18" id="18"/>
          <p:cNvSpPr/>
          <p:nvPr/>
        </p:nvSpPr>
        <p:spPr>
          <a:xfrm rot="0" flipH="false" flipV="false">
            <a:off x="8572500" y="2260600"/>
            <a:ext cx="27305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03 感应静电 (Induction)</a:t>
            </a:r>
            <a:endParaRPr lang="en-US" sz="1100"/>
          </a:p>
        </p:txBody>
      </p:sp>
      <p:cxnSp>
        <p:nvCxnSpPr>
          <p:cNvPr name="Connector 19" id="19"/>
          <p:cNvCxnSpPr/>
          <p:nvPr/>
        </p:nvCxnSpPr>
        <p:spPr>
          <a:xfrm rot="-14323" flipH="false" flipV="false">
            <a:off x="8191513" y="27876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1F2937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20" id="20"/>
          <p:cNvSpPr/>
          <p:nvPr/>
        </p:nvSpPr>
        <p:spPr>
          <a:xfrm rot="0" flipH="false" flipV="false">
            <a:off x="8191500" y="2984500"/>
            <a:ext cx="3048000" cy="1079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来源：</a:t>
            </a: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带电物体靠近导体时，使导体内电荷重新分布形成感应电压，无需直接接触即可产生放电风险。</a:t>
            </a:r>
            <a:endParaRPr lang="en-US" sz="1100"/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8191500" y="4318000"/>
            <a:ext cx="3048000" cy="1079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典型场景：</a:t>
            </a: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带电的传送带靠近电路板、未接地的工具靠近敏感芯片、或在强静电场中放置未屏蔽的元器件。</a:t>
            </a:r>
            <a:endParaRPr lang="en-US" sz="1100"/>
          </a:p>
        </p:txBody>
      </p:sp>
      <p:sp>
        <p:nvSpPr>
          <p:cNvPr name="AutoShape 22" id="22"/>
          <p:cNvSpPr/>
          <p:nvPr/>
        </p:nvSpPr>
        <p:spPr>
          <a:xfrm rot="0" flipH="false" flipV="false">
            <a:off x="762000" y="5969000"/>
            <a:ext cx="10668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1F2937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💡 关键认知：静电危害具有极强的隐蔽性，即便没有直接接触，也可能通过感应或空气放电对精密电子器件造成永久性损坏。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635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1.3 静电对电子元器件的危害</a:t>
            </a:r>
            <a:endParaRPr lang="en-US" sz="1100"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416" r="416" t="0" b="0"/>
          <a:stretch>
            <a:fillRect/>
          </a:stretch>
        </p:blipFill>
        <p:spPr>
          <a:xfrm rot="0" flipH="false" flipV="false">
            <a:off x="762000" y="1905000"/>
            <a:ext cx="3556000" cy="2794000"/>
          </a:xfrm>
          <a:prstGeom prst="rect">
            <a:avLst/>
          </a:prstGeom>
          <a:noFill/>
          <a:ln w="25400" cmpd="sng" cap="flat">
            <a:solidFill>
              <a:srgbClr val="FFFFFF">
                <a:alpha val="80000"/>
              </a:srgbClr>
            </a:solidFill>
            <a:prstDash val="solid"/>
            <a:round/>
          </a:ln>
          <a:effectLst>
            <a:outerShdw dir="2700000" dist="101600" blurRad="203200" algn="tl" rotWithShape="false">
              <a:srgbClr val="1F2937">
                <a:alpha val="15000"/>
              </a:srgbClr>
            </a:outerShdw>
          </a:effectLst>
        </p:spPr>
      </p:pic>
      <p:sp>
        <p:nvSpPr>
          <p:cNvPr name="AutoShape 5" id="5"/>
          <p:cNvSpPr/>
          <p:nvPr/>
        </p:nvSpPr>
        <p:spPr>
          <a:xfrm rot="0" flipH="false" flipV="false">
            <a:off x="762000" y="4953000"/>
            <a:ext cx="3556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16666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图示：芯片内部电路因静电放电造成的微观烧毁痕迹，此类物理损伤通常是永久性且不可逆的。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4826000" y="1905000"/>
            <a:ext cx="66040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EF4444">
                <a:alpha val="2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5080000" y="2133600"/>
            <a:ext cx="355600" cy="355600"/>
          </a:xfrm>
          <a:prstGeom prst="rect">
            <a:avLst/>
          </a:prstGeom>
        </p:spPr>
      </p:pic>
      <p:sp>
        <p:nvSpPr>
          <p:cNvPr name="AutoShape 8" id="8"/>
          <p:cNvSpPr/>
          <p:nvPr/>
        </p:nvSpPr>
        <p:spPr>
          <a:xfrm rot="0" flipH="false" flipV="false">
            <a:off x="5537200" y="2108200"/>
            <a:ext cx="5715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直接失效 (Hard Failure) —— “瞬间死亡”</a:t>
            </a:r>
            <a:endParaRPr lang="en-US" sz="1100"/>
          </a:p>
        </p:txBody>
      </p:sp>
      <p:cxnSp>
        <p:nvCxnSpPr>
          <p:cNvPr name="Connector 9" id="9"/>
          <p:cNvCxnSpPr/>
          <p:nvPr/>
        </p:nvCxnSpPr>
        <p:spPr>
          <a:xfrm rot="-7161" flipH="false" flipV="false">
            <a:off x="5080007" y="2597150"/>
            <a:ext cx="609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1F2937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0" id="10"/>
          <p:cNvSpPr/>
          <p:nvPr/>
        </p:nvSpPr>
        <p:spPr>
          <a:xfrm rot="0" flipH="false" flipV="false">
            <a:off x="5080000" y="2730500"/>
            <a:ext cx="6096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静电能量瞬间超过器件承受极限，导致物理结构直接破坏。例如未佩戴防静电手环触摸芯片引脚，数千伏静电会立刻击穿内部氧化层，造成永久性短路，芯片即刻报废，无可挽回。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4826000" y="4191000"/>
            <a:ext cx="66040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F59E0B">
                <a:alpha val="2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5080000" y="4419600"/>
            <a:ext cx="355600" cy="3556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5537200" y="4394200"/>
            <a:ext cx="5715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隐性损伤 (Latent Damage) —— “慢性毒药”</a:t>
            </a:r>
            <a:endParaRPr lang="en-US" sz="1100"/>
          </a:p>
        </p:txBody>
      </p:sp>
      <p:cxnSp>
        <p:nvCxnSpPr>
          <p:cNvPr name="Connector 14" id="14"/>
          <p:cNvCxnSpPr/>
          <p:nvPr/>
        </p:nvCxnSpPr>
        <p:spPr>
          <a:xfrm rot="-7161" flipH="false" flipV="false">
            <a:off x="5080007" y="4883150"/>
            <a:ext cx="609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1F2937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5" id="15"/>
          <p:cNvSpPr/>
          <p:nvPr/>
        </p:nvSpPr>
        <p:spPr>
          <a:xfrm rot="0" flipH="false" flipV="false">
            <a:off x="5080000" y="5016500"/>
            <a:ext cx="6096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造成微小且隐蔽的“内伤”，出厂检测难以发现。产品在客户端使用时，损伤会随时间推移逐渐扩大，最终导致设备突然故障，这不仅大幅增加售后成本，更会严重损害品牌的专业信誉。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635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第二章：EPA区域进出管理规范</a:t>
            </a:r>
            <a:endParaRPr lang="en-US" sz="1100"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r="0" t="0" b="0"/>
          <a:stretch>
            <a:fillRect/>
          </a:stretch>
        </p:blipFill>
        <p:spPr>
          <a:xfrm rot="0" flipH="false" flipV="false">
            <a:off x="762000" y="2032000"/>
            <a:ext cx="2794000" cy="2794000"/>
          </a:xfrm>
          <a:prstGeom prst="ellipse">
            <a:avLst/>
          </a:prstGeom>
          <a:noFill/>
          <a:ln w="25400" cmpd="sng" cap="flat">
            <a:noFill/>
            <a:prstDash val="solid"/>
            <a:round/>
          </a:ln>
          <a:effectLst>
            <a:outerShdw dir="2700000" dist="76200" blurRad="203200" algn="tl" rotWithShape="false">
              <a:srgbClr val="1F2937">
                <a:alpha val="12000"/>
              </a:srgbClr>
            </a:outerShdw>
          </a:effectLst>
        </p:spPr>
      </p:pic>
      <p:sp>
        <p:nvSpPr>
          <p:cNvPr name="AutoShape 5" id="5"/>
          <p:cNvSpPr/>
          <p:nvPr/>
        </p:nvSpPr>
        <p:spPr>
          <a:xfrm rot="0" flipH="false" flipV="false">
            <a:off x="762000" y="5080000"/>
            <a:ext cx="2794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醒目黄底黑字标识</a:t>
            </a: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提示进入高敏静电防护区域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4064000" y="2032000"/>
            <a:ext cx="73660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mpd="sng" cap="flat">
            <a:solidFill>
              <a:srgbClr val="E5E7EB">
                <a:alpha val="8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4254500" y="2222500"/>
            <a:ext cx="304800" cy="304800"/>
          </a:xfrm>
          <a:prstGeom prst="rect">
            <a:avLst/>
          </a:prstGeom>
        </p:spPr>
      </p:pic>
      <p:sp>
        <p:nvSpPr>
          <p:cNvPr name="AutoShape 8" id="8"/>
          <p:cNvSpPr/>
          <p:nvPr/>
        </p:nvSpPr>
        <p:spPr>
          <a:xfrm rot="0" flipH="false" flipV="false">
            <a:off x="4699000" y="2184400"/>
            <a:ext cx="66675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0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01. 定义：ESDS器件的“安全结界”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8333"/>
              </a:lnSpc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EPA（Electrostatic Protected Area）是专为静电敏感器件设立的受控工作区域。它通过物理环境改造和制度约束，构建起防止静电产生与累积的屏障。</a:t>
            </a:r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4064000" y="3429000"/>
            <a:ext cx="73660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mpd="sng" cap="flat">
            <a:solidFill>
              <a:srgbClr val="E5E7EB">
                <a:alpha val="8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4254500" y="3619500"/>
            <a:ext cx="304800" cy="304800"/>
          </a:xfrm>
          <a:prstGeom prst="rect">
            <a:avLst/>
          </a:prstGeom>
        </p:spPr>
      </p:pic>
      <p:sp>
        <p:nvSpPr>
          <p:cNvPr name="AutoShape 11" id="11"/>
          <p:cNvSpPr/>
          <p:nvPr/>
        </p:nvSpPr>
        <p:spPr>
          <a:xfrm rot="0" flipH="false" flipV="false">
            <a:off x="4699000" y="3581400"/>
            <a:ext cx="66675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0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02. 核心：电位控制与源头阻断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8333"/>
              </a:lnSpc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利用防静电材料（台垫、地板）、人员接地系统（手环、工鞋）及温湿度控制，将静电电位限制在安全阈值内，从根本上消除静电放电对精密芯片的损害风险。</a:t>
            </a:r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4064000" y="4889500"/>
            <a:ext cx="73660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mpd="sng" cap="flat">
            <a:solidFill>
              <a:srgbClr val="E5E7EB">
                <a:alpha val="8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4254500" y="5080000"/>
            <a:ext cx="304800" cy="304800"/>
          </a:xfrm>
          <a:prstGeom prst="rect">
            <a:avLst/>
          </a:prstGeom>
        </p:spPr>
      </p:pic>
      <p:sp>
        <p:nvSpPr>
          <p:cNvPr name="AutoShape 14" id="14"/>
          <p:cNvSpPr/>
          <p:nvPr/>
        </p:nvSpPr>
        <p:spPr>
          <a:xfrm rot="0" flipH="false" flipV="false">
            <a:off x="4699000" y="5041900"/>
            <a:ext cx="66675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0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03. 类比：电子制造的“无菌手术室”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8333"/>
              </a:lnSpc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如同手术室严控细菌以保障手术安全，EPA通过标准化流程和环境管控，杜绝静电“污染”，为高价值电子元器件的生产和组装提供绝对安全的作业环境。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635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2.2 进入EPA前的准备步骤（“五步法”）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651000"/>
            <a:ext cx="20320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952500" y="1841500"/>
            <a:ext cx="355600" cy="355600"/>
          </a:xfrm>
          <a:prstGeom prst="rect">
            <a:avLst/>
          </a:prstGeom>
        </p:spPr>
      </p:pic>
      <p:sp>
        <p:nvSpPr>
          <p:cNvPr name="AutoShape 6" id="6"/>
          <p:cNvSpPr/>
          <p:nvPr/>
        </p:nvSpPr>
        <p:spPr>
          <a:xfrm rot="0" flipH="false" flipV="false">
            <a:off x="1333500" y="1866900"/>
            <a:ext cx="15875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01 存放物品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952500" y="2349500"/>
            <a:ext cx="17272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将手机、钥匙、金属饰品等易产生静电的物品，全部存入指定储物柜，严禁带入。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2921000" y="1651000"/>
            <a:ext cx="20320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3111500" y="1841500"/>
            <a:ext cx="355600" cy="3556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3492500" y="1866900"/>
            <a:ext cx="15875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02 更换工服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3111500" y="2349500"/>
            <a:ext cx="17272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更换专用防静电连体服，检查拉链、纽扣是否完全闭合，确保无皮肤裸露。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5080000" y="1651000"/>
            <a:ext cx="20320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5270500" y="1841500"/>
            <a:ext cx="355600" cy="355600"/>
          </a:xfrm>
          <a:prstGeom prst="rect">
            <a:avLst/>
          </a:prstGeom>
        </p:spPr>
      </p:pic>
      <p:sp>
        <p:nvSpPr>
          <p:cNvPr name="AutoShape 14" id="14"/>
          <p:cNvSpPr/>
          <p:nvPr/>
        </p:nvSpPr>
        <p:spPr>
          <a:xfrm rot="0" flipH="false" flipV="false">
            <a:off x="5651500" y="1866900"/>
            <a:ext cx="15875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03 佩戴头套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5270500" y="2349500"/>
            <a:ext cx="17272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佩戴防静电帽，务必将头发完全包裹在内，防止发丝产生的静电污染环境。</a:t>
            </a:r>
            <a:endParaRPr lang="en-US" sz="1100"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7239000" y="1651000"/>
            <a:ext cx="20320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7" id="17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0" flipH="false" flipV="false">
            <a:off x="7429500" y="1841500"/>
            <a:ext cx="355600" cy="355600"/>
          </a:xfrm>
          <a:prstGeom prst="rect">
            <a:avLst/>
          </a:prstGeom>
        </p:spPr>
      </p:pic>
      <p:sp>
        <p:nvSpPr>
          <p:cNvPr name="AutoShape 18" id="18"/>
          <p:cNvSpPr/>
          <p:nvPr/>
        </p:nvSpPr>
        <p:spPr>
          <a:xfrm rot="0" flipH="false" flipV="false">
            <a:off x="7810500" y="1866900"/>
            <a:ext cx="15875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04 更换鞋具</a:t>
            </a:r>
            <a:endParaRPr lang="en-US" sz="1100"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7429500" y="2349500"/>
            <a:ext cx="17272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换上防静电工作鞋，或套上鞋套，确保脚部与地面之间的静电导通路畅通。</a:t>
            </a:r>
            <a:endParaRPr lang="en-US" sz="1100"/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9398000" y="1651000"/>
            <a:ext cx="20320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1" id="21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0" flipH="false" flipV="false">
            <a:off x="9588500" y="1841500"/>
            <a:ext cx="355600" cy="355600"/>
          </a:xfrm>
          <a:prstGeom prst="rect">
            <a:avLst/>
          </a:prstGeom>
        </p:spPr>
      </p:pic>
      <p:sp>
        <p:nvSpPr>
          <p:cNvPr name="AutoShape 22" id="22"/>
          <p:cNvSpPr/>
          <p:nvPr/>
        </p:nvSpPr>
        <p:spPr>
          <a:xfrm rot="0" flipH="false" flipV="false">
            <a:off x="9969500" y="1866900"/>
            <a:ext cx="15875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05 静电释放</a:t>
            </a:r>
            <a:endParaRPr lang="en-US" sz="1100"/>
          </a:p>
        </p:txBody>
      </p:sp>
      <p:sp>
        <p:nvSpPr>
          <p:cNvPr name="AutoShape 23" id="23"/>
          <p:cNvSpPr/>
          <p:nvPr/>
        </p:nvSpPr>
        <p:spPr>
          <a:xfrm rot="0" flipH="false" flipV="false">
            <a:off x="9588500" y="2349500"/>
            <a:ext cx="17272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在入口处使用人体静电释放器，进行全身静电泄放，确认设备提示放电完成。</a:t>
            </a:r>
            <a:endParaRPr lang="en-US" sz="1100"/>
          </a:p>
        </p:txBody>
      </p:sp>
      <p:pic>
        <p:nvPicPr>
          <p:cNvPr name="Picture 24" id="24"/>
          <p:cNvPicPr>
            <a:picLocks noChangeAspect="true"/>
          </p:cNvPicPr>
          <p:nvPr/>
        </p:nvPicPr>
        <p:blipFill>
          <a:blip r:embed="rId13"/>
          <a:srcRect l="0" r="0" t="0" b="0"/>
          <a:stretch>
            <a:fillRect/>
          </a:stretch>
        </p:blipFill>
        <p:spPr>
          <a:xfrm rot="0" flipH="false" flipV="false">
            <a:off x="762000" y="3937000"/>
            <a:ext cx="2286000" cy="2286000"/>
          </a:xfrm>
          <a:prstGeom prst="roundRect">
            <a:avLst>
              <a:gd name="adj" fmla="val 6666"/>
            </a:avLst>
          </a:prstGeom>
          <a:noFill/>
          <a:ln w="25400" cmpd="sng" cap="flat">
            <a:solidFill>
              <a:srgbClr val="FFFFFF">
                <a:alpha val="80000"/>
              </a:srgbClr>
            </a:solidFill>
            <a:prstDash val="solid"/>
            <a:round/>
          </a:ln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14"/>
          <a:srcRect l="0" r="0" t="0" b="0"/>
          <a:stretch>
            <a:fillRect/>
          </a:stretch>
        </p:blipFill>
        <p:spPr>
          <a:xfrm rot="0" flipH="false" flipV="false">
            <a:off x="3429000" y="3937000"/>
            <a:ext cx="2286000" cy="2286000"/>
          </a:xfrm>
          <a:prstGeom prst="roundRect">
            <a:avLst>
              <a:gd name="adj" fmla="val 6666"/>
            </a:avLst>
          </a:prstGeom>
          <a:noFill/>
          <a:ln w="25400" cmpd="sng" cap="flat">
            <a:solidFill>
              <a:srgbClr val="FFFFFF">
                <a:alpha val="80000"/>
              </a:srgbClr>
            </a:solidFill>
            <a:prstDash val="solid"/>
            <a:round/>
          </a:ln>
        </p:spPr>
      </p:pic>
      <p:sp>
        <p:nvSpPr>
          <p:cNvPr name="AutoShape 26" id="26"/>
          <p:cNvSpPr/>
          <p:nvPr/>
        </p:nvSpPr>
        <p:spPr>
          <a:xfrm rot="0" flipH="false" flipV="false">
            <a:off x="6223000" y="3937000"/>
            <a:ext cx="5207000" cy="2286000"/>
          </a:xfrm>
          <a:prstGeom prst="roundRect">
            <a:avLst>
              <a:gd name="adj" fmla="val 0"/>
            </a:avLst>
          </a:prstGeom>
          <a:solidFill>
            <a:srgbClr val="FEF3C7">
              <a:alpha val="75000"/>
            </a:srgbClr>
          </a:solidFill>
          <a:ln w="12700" cmpd="sng" cap="flat">
            <a:solidFill>
              <a:srgbClr val="F59E0B">
                <a:alpha val="4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7" id="27"/>
          <p:cNvSpPr/>
          <p:nvPr/>
        </p:nvSpPr>
        <p:spPr>
          <a:xfrm rot="0" flipH="false" flipV="false">
            <a:off x="6413500" y="4127500"/>
            <a:ext cx="4826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B45309"/>
                </a:solidFill>
                <a:latin typeface="Noto Sans SC"/>
                <a:ea typeface="Noto Sans SC"/>
                <a:cs typeface="Noto Sans SC"/>
                <a:sym typeface="Noto Sans SC"/>
              </a:rPr>
              <a:t>⚠️ 关键操作警示</a:t>
            </a:r>
            <a:endParaRPr lang="en-US" sz="1100"/>
          </a:p>
        </p:txBody>
      </p:sp>
      <p:sp>
        <p:nvSpPr>
          <p:cNvPr name="AutoShape 28" id="28"/>
          <p:cNvSpPr/>
          <p:nvPr/>
        </p:nvSpPr>
        <p:spPr>
          <a:xfrm rot="0" flipH="false" flipV="false">
            <a:off x="6413500" y="4635500"/>
            <a:ext cx="4826000" cy="1460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92400E"/>
                </a:solidFill>
                <a:latin typeface="Noto Sans SC"/>
                <a:ea typeface="Noto Sans SC"/>
                <a:cs typeface="Noto Sans SC"/>
                <a:sym typeface="Noto Sans SC"/>
              </a:rPr>
              <a:t>人体静电释放是进入EPA的最后一道防线。操作时，必须用手掌</a:t>
            </a:r>
            <a:r>
              <a:rPr lang="en-US" b="true" i="false" strike="noStrike" u="none" sz="1400">
                <a:solidFill>
                  <a:srgbClr val="92400E"/>
                </a:solidFill>
                <a:latin typeface="Noto Sans SC"/>
                <a:ea typeface="Noto Sans SC"/>
                <a:cs typeface="Noto Sans SC"/>
                <a:sym typeface="Noto Sans SC"/>
              </a:rPr>
              <a:t>紧紧握住</a:t>
            </a:r>
            <a:r>
              <a:rPr lang="en-US" b="false" i="false" strike="noStrike" u="none" sz="1400">
                <a:solidFill>
                  <a:srgbClr val="92400E"/>
                </a:solidFill>
                <a:latin typeface="Noto Sans SC"/>
                <a:ea typeface="Noto Sans SC"/>
                <a:cs typeface="Noto Sans SC"/>
                <a:sym typeface="Noto Sans SC"/>
              </a:rPr>
              <a:t>释放器的金属球或触摸板，保持接触直至听到“滴”声或看到指示灯变绿。</a:t>
            </a:r>
            <a:r>
              <a:rPr lang="en-US" b="false" i="false" strike="noStrike" u="none" sz="1400">
                <a:solidFill>
                  <a:srgbClr val="92400E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400">
                <a:solidFill>
                  <a:srgbClr val="92400E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400">
                <a:solidFill>
                  <a:srgbClr val="92400E"/>
                </a:solidFill>
                <a:latin typeface="Noto Sans SC"/>
                <a:ea typeface="Noto Sans SC"/>
                <a:cs typeface="Noto Sans SC"/>
                <a:sym typeface="Noto Sans SC"/>
              </a:rPr>
              <a:t>特别注意：快速触摸是无效的，无法彻底泄放静电，可能导致敏感元器件受损。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635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2.3 EPA内的禁止行为和物品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778000"/>
            <a:ext cx="5207000" cy="431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D1D5DB">
                <a:alpha val="7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016000" y="2032000"/>
            <a:ext cx="304800" cy="304800"/>
          </a:xfrm>
          <a:prstGeom prst="rect">
            <a:avLst/>
          </a:prstGeom>
        </p:spPr>
      </p:pic>
      <p:sp>
        <p:nvSpPr>
          <p:cNvPr name="AutoShape 6" id="6"/>
          <p:cNvSpPr/>
          <p:nvPr/>
        </p:nvSpPr>
        <p:spPr>
          <a:xfrm rot="0" flipH="false" flipV="false">
            <a:off x="1422400" y="2006600"/>
            <a:ext cx="4445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严禁带入物品清单</a:t>
            </a:r>
            <a:endParaRPr lang="en-US" sz="1100"/>
          </a:p>
        </p:txBody>
      </p:sp>
      <p:cxnSp>
        <p:nvCxnSpPr>
          <p:cNvPr name="Connector 7" id="7"/>
          <p:cNvCxnSpPr/>
          <p:nvPr/>
        </p:nvCxnSpPr>
        <p:spPr>
          <a:xfrm rot="-9291" flipH="false" flipV="false">
            <a:off x="1016009" y="2597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9CA3AF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8" id="8"/>
          <p:cNvSpPr/>
          <p:nvPr/>
        </p:nvSpPr>
        <p:spPr>
          <a:xfrm rot="0" flipH="false" flipV="false">
            <a:off x="1016000" y="2794000"/>
            <a:ext cx="4699000" cy="317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33333"/>
              </a:lnSpc>
              <a:defRPr/>
            </a:pPr>
            <a:r>
              <a:rPr lang="en-US" b="tru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01 个人电子设备：</a:t>
            </a: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手机、智能手表、蓝牙耳机、充电宝等，防止电磁干扰与静电释放风险。</a:t>
            </a: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33333"/>
              </a:lnSpc>
            </a:pPr>
            <a:r>
              <a:rPr lang="en-US" b="tru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02 金属硬质物品：</a:t>
            </a: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钥匙、硬币、银行卡、戒指、项链等，避免造成器件刮擦及导电隐患。</a:t>
            </a: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marL="0" indent="0">
              <a:lnSpc>
                <a:spcPct val="133333"/>
              </a:lnSpc>
            </a:pPr>
            <a:r>
              <a:rPr lang="en-US" b="tru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03 静电隐患物品：</a:t>
            </a: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普通塑料袋、泡沫塑料、纸杯、非防静电胶带等易产生静电的绝缘材料。</a:t>
            </a: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marL="0" indent="0">
              <a:lnSpc>
                <a:spcPct val="133333"/>
              </a:lnSpc>
            </a:pPr>
            <a:r>
              <a:rPr lang="en-US" b="tru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04 非防静电耗材：</a:t>
            </a: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普通橡胶手套、油性笔、未做防静电处理的纸张或笔记本。</a:t>
            </a:r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6223000" y="1778000"/>
            <a:ext cx="5207000" cy="431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mpd="sng" cap="flat">
            <a:solidFill>
              <a:srgbClr val="D1D5DB">
                <a:alpha val="7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6477000" y="2032000"/>
            <a:ext cx="304800" cy="304800"/>
          </a:xfrm>
          <a:prstGeom prst="rect">
            <a:avLst/>
          </a:prstGeom>
        </p:spPr>
      </p:pic>
      <p:sp>
        <p:nvSpPr>
          <p:cNvPr name="AutoShape 11" id="11"/>
          <p:cNvSpPr/>
          <p:nvPr/>
        </p:nvSpPr>
        <p:spPr>
          <a:xfrm rot="0" flipH="false" flipV="false">
            <a:off x="6883400" y="2006600"/>
            <a:ext cx="4445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严禁发生违规行为</a:t>
            </a:r>
            <a:endParaRPr lang="en-US" sz="1100"/>
          </a:p>
        </p:txBody>
      </p:sp>
      <p:cxnSp>
        <p:nvCxnSpPr>
          <p:cNvPr name="Connector 12" id="12"/>
          <p:cNvCxnSpPr/>
          <p:nvPr/>
        </p:nvCxnSpPr>
        <p:spPr>
          <a:xfrm rot="-9291" flipH="false" flipV="false">
            <a:off x="6477009" y="2597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9CA3AF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3" id="13"/>
          <p:cNvSpPr/>
          <p:nvPr/>
        </p:nvSpPr>
        <p:spPr>
          <a:xfrm rot="0" flipH="false" flipV="false">
            <a:off x="6477000" y="2794000"/>
            <a:ext cx="4699000" cy="317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33333"/>
              </a:lnSpc>
              <a:defRPr/>
            </a:pPr>
            <a:r>
              <a:rPr lang="en-US" b="tru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01 直接接触器件：</a:t>
            </a: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严禁裸手触摸静电敏感器件（ESDS）本体，或直接接触其防静电包装袋。</a:t>
            </a: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33333"/>
              </a:lnSpc>
            </a:pPr>
            <a:r>
              <a:rPr lang="en-US" b="tru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02 剧烈起电动作：</a:t>
            </a: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禁止在EPA内快速跑动、剧烈摩擦衣物或甩动手臂，避免摩擦产生静电。</a:t>
            </a: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marL="0" indent="0">
              <a:lnSpc>
                <a:spcPct val="133333"/>
              </a:lnSpc>
            </a:pPr>
            <a:r>
              <a:rPr lang="en-US" b="tru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03 破坏防护标识：</a:t>
            </a: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不得撕毁、涂抹或随意剥离元器件包装上的防静电标签及密封胶带。</a:t>
            </a: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marL="0" indent="0">
              <a:lnSpc>
                <a:spcPct val="133333"/>
              </a:lnSpc>
            </a:pPr>
            <a:r>
              <a:rPr lang="en-US" b="tru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04 违规穿戴行为：</a:t>
            </a: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禁止在EPA区内穿脱工作服、帽子或鞋套，此类动作极易产生大量静电。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{"Label":"1","ContentProducer":"001191110102MACQD9K64010000","ProduceID":"7653263901647916277","ReservedCode1":"","ContentPropagator":"","PropagateID":"","ReservedCode2":""}</vt:lpwstr>
  </property>
</Properties>
</file>